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0" r:id="rId7"/>
    <p:sldId id="261" r:id="rId8"/>
    <p:sldId id="262" r:id="rId9"/>
    <p:sldId id="271" r:id="rId10"/>
    <p:sldId id="264" r:id="rId11"/>
    <p:sldId id="263" r:id="rId12"/>
    <p:sldId id="265" r:id="rId13"/>
    <p:sldId id="267" r:id="rId14"/>
    <p:sldId id="272" r:id="rId15"/>
    <p:sldId id="266" r:id="rId16"/>
    <p:sldId id="268" r:id="rId17"/>
    <p:sldId id="270" r:id="rId18"/>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949020417391645"/>
          <c:y val="7.4548702245552642E-2"/>
          <c:w val="0.60055619452062869"/>
          <c:h val="0.55021216097987746"/>
        </c:manualLayout>
      </c:layout>
      <c:barChart>
        <c:barDir val="col"/>
        <c:grouping val="clustered"/>
        <c:varyColors val="0"/>
        <c:ser>
          <c:idx val="0"/>
          <c:order val="0"/>
          <c:invertIfNegative val="0"/>
          <c:cat>
            <c:strRef>
              <c:f>'[Statistik over spørgeskemaer.xlsx]Ark1'!$A$1:$A$3</c:f>
              <c:strCache>
                <c:ptCount val="3"/>
                <c:pt idx="0">
                  <c:v>Piger</c:v>
                </c:pt>
                <c:pt idx="1">
                  <c:v>Vasker Hænder</c:v>
                </c:pt>
                <c:pt idx="2">
                  <c:v>Sæbe</c:v>
                </c:pt>
              </c:strCache>
            </c:strRef>
          </c:cat>
          <c:val>
            <c:numRef>
              <c:f>'[Statistik over spørgeskemaer.xlsx]Ark1'!$B$1:$B$3</c:f>
              <c:numCache>
                <c:formatCode>General</c:formatCode>
                <c:ptCount val="3"/>
                <c:pt idx="0">
                  <c:v>18</c:v>
                </c:pt>
                <c:pt idx="1">
                  <c:v>15</c:v>
                </c:pt>
                <c:pt idx="2">
                  <c:v>12</c:v>
                </c:pt>
              </c:numCache>
            </c:numRef>
          </c:val>
        </c:ser>
        <c:dLbls>
          <c:showLegendKey val="0"/>
          <c:showVal val="0"/>
          <c:showCatName val="0"/>
          <c:showSerName val="0"/>
          <c:showPercent val="0"/>
          <c:showBubbleSize val="0"/>
        </c:dLbls>
        <c:gapWidth val="150"/>
        <c:axId val="205908224"/>
        <c:axId val="206315520"/>
      </c:barChart>
      <c:catAx>
        <c:axId val="205908224"/>
        <c:scaling>
          <c:orientation val="minMax"/>
        </c:scaling>
        <c:delete val="0"/>
        <c:axPos val="b"/>
        <c:majorTickMark val="out"/>
        <c:minorTickMark val="none"/>
        <c:tickLblPos val="nextTo"/>
        <c:crossAx val="206315520"/>
        <c:crosses val="autoZero"/>
        <c:auto val="1"/>
        <c:lblAlgn val="ctr"/>
        <c:lblOffset val="100"/>
        <c:noMultiLvlLbl val="0"/>
      </c:catAx>
      <c:valAx>
        <c:axId val="206315520"/>
        <c:scaling>
          <c:orientation val="minMax"/>
        </c:scaling>
        <c:delete val="0"/>
        <c:axPos val="l"/>
        <c:majorGridlines/>
        <c:numFmt formatCode="General" sourceLinked="1"/>
        <c:majorTickMark val="out"/>
        <c:minorTickMark val="none"/>
        <c:tickLblPos val="nextTo"/>
        <c:crossAx val="2059082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099518810148729E-2"/>
          <c:y val="3.1932779235928847E-2"/>
          <c:w val="0.61306802274715666"/>
          <c:h val="0.66595290172061827"/>
        </c:manualLayout>
      </c:layout>
      <c:barChart>
        <c:barDir val="col"/>
        <c:grouping val="clustered"/>
        <c:varyColors val="0"/>
        <c:ser>
          <c:idx val="0"/>
          <c:order val="0"/>
          <c:invertIfNegative val="0"/>
          <c:cat>
            <c:strRef>
              <c:f>'[Statistik over spørgeskemaer.xlsx]Ark1'!$G$1:$G$4</c:f>
              <c:strCache>
                <c:ptCount val="4"/>
                <c:pt idx="0">
                  <c:v>Drenge</c:v>
                </c:pt>
                <c:pt idx="1">
                  <c:v>Vasker Hænder</c:v>
                </c:pt>
                <c:pt idx="2">
                  <c:v>Sæbe</c:v>
                </c:pt>
                <c:pt idx="3">
                  <c:v>Står op</c:v>
                </c:pt>
              </c:strCache>
            </c:strRef>
          </c:cat>
          <c:val>
            <c:numRef>
              <c:f>'[Statistik over spørgeskemaer.xlsx]Ark1'!$H$1:$H$4</c:f>
              <c:numCache>
                <c:formatCode>General</c:formatCode>
                <c:ptCount val="4"/>
                <c:pt idx="0">
                  <c:v>17</c:v>
                </c:pt>
                <c:pt idx="1">
                  <c:v>9</c:v>
                </c:pt>
                <c:pt idx="2">
                  <c:v>7</c:v>
                </c:pt>
                <c:pt idx="3">
                  <c:v>9</c:v>
                </c:pt>
              </c:numCache>
            </c:numRef>
          </c:val>
        </c:ser>
        <c:dLbls>
          <c:showLegendKey val="0"/>
          <c:showVal val="0"/>
          <c:showCatName val="0"/>
          <c:showSerName val="0"/>
          <c:showPercent val="0"/>
          <c:showBubbleSize val="0"/>
        </c:dLbls>
        <c:gapWidth val="150"/>
        <c:axId val="206331264"/>
        <c:axId val="206353536"/>
      </c:barChart>
      <c:catAx>
        <c:axId val="206331264"/>
        <c:scaling>
          <c:orientation val="minMax"/>
        </c:scaling>
        <c:delete val="0"/>
        <c:axPos val="b"/>
        <c:majorTickMark val="out"/>
        <c:minorTickMark val="none"/>
        <c:tickLblPos val="nextTo"/>
        <c:crossAx val="206353536"/>
        <c:crosses val="autoZero"/>
        <c:auto val="1"/>
        <c:lblAlgn val="ctr"/>
        <c:lblOffset val="100"/>
        <c:noMultiLvlLbl val="0"/>
      </c:catAx>
      <c:valAx>
        <c:axId val="206353536"/>
        <c:scaling>
          <c:orientation val="minMax"/>
        </c:scaling>
        <c:delete val="0"/>
        <c:axPos val="l"/>
        <c:majorGridlines/>
        <c:numFmt formatCode="General" sourceLinked="1"/>
        <c:majorTickMark val="out"/>
        <c:minorTickMark val="none"/>
        <c:tickLblPos val="nextTo"/>
        <c:crossAx val="206331264"/>
        <c:crosses val="autoZero"/>
        <c:crossBetween val="between"/>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E1C70B33-E279-4D86-854E-79C3201A1A91}" type="datetimeFigureOut">
              <a:rPr lang="da-DK" smtClean="0"/>
              <a:t>28-10-2013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1B2D440-19D4-4207-B1E3-68D40EE5309C}" type="slidenum">
              <a:rPr lang="da-DK" smtClean="0"/>
              <a:t>‹nr.›</a:t>
            </a:fld>
            <a:endParaRPr lang="da-DK"/>
          </a:p>
        </p:txBody>
      </p:sp>
    </p:spTree>
    <p:extLst>
      <p:ext uri="{BB962C8B-B14F-4D97-AF65-F5344CB8AC3E}">
        <p14:creationId xmlns:p14="http://schemas.microsoft.com/office/powerpoint/2010/main" val="261432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1C70B33-E279-4D86-854E-79C3201A1A91}" type="datetimeFigureOut">
              <a:rPr lang="da-DK" smtClean="0"/>
              <a:t>28-10-2013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1B2D440-19D4-4207-B1E3-68D40EE5309C}" type="slidenum">
              <a:rPr lang="da-DK" smtClean="0"/>
              <a:t>‹nr.›</a:t>
            </a:fld>
            <a:endParaRPr lang="da-DK"/>
          </a:p>
        </p:txBody>
      </p:sp>
    </p:spTree>
    <p:extLst>
      <p:ext uri="{BB962C8B-B14F-4D97-AF65-F5344CB8AC3E}">
        <p14:creationId xmlns:p14="http://schemas.microsoft.com/office/powerpoint/2010/main" val="244245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1C70B33-E279-4D86-854E-79C3201A1A91}" type="datetimeFigureOut">
              <a:rPr lang="da-DK" smtClean="0"/>
              <a:t>28-10-2013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1B2D440-19D4-4207-B1E3-68D40EE5309C}" type="slidenum">
              <a:rPr lang="da-DK" smtClean="0"/>
              <a:t>‹nr.›</a:t>
            </a:fld>
            <a:endParaRPr lang="da-DK"/>
          </a:p>
        </p:txBody>
      </p:sp>
    </p:spTree>
    <p:extLst>
      <p:ext uri="{BB962C8B-B14F-4D97-AF65-F5344CB8AC3E}">
        <p14:creationId xmlns:p14="http://schemas.microsoft.com/office/powerpoint/2010/main" val="230900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1C70B33-E279-4D86-854E-79C3201A1A91}" type="datetimeFigureOut">
              <a:rPr lang="da-DK" smtClean="0"/>
              <a:t>28-10-2013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1B2D440-19D4-4207-B1E3-68D40EE5309C}" type="slidenum">
              <a:rPr lang="da-DK" smtClean="0"/>
              <a:t>‹nr.›</a:t>
            </a:fld>
            <a:endParaRPr lang="da-DK"/>
          </a:p>
        </p:txBody>
      </p:sp>
    </p:spTree>
    <p:extLst>
      <p:ext uri="{BB962C8B-B14F-4D97-AF65-F5344CB8AC3E}">
        <p14:creationId xmlns:p14="http://schemas.microsoft.com/office/powerpoint/2010/main" val="118179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E1C70B33-E279-4D86-854E-79C3201A1A91}" type="datetimeFigureOut">
              <a:rPr lang="da-DK" smtClean="0"/>
              <a:t>28-10-2013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1B2D440-19D4-4207-B1E3-68D40EE5309C}" type="slidenum">
              <a:rPr lang="da-DK" smtClean="0"/>
              <a:t>‹nr.›</a:t>
            </a:fld>
            <a:endParaRPr lang="da-DK"/>
          </a:p>
        </p:txBody>
      </p:sp>
    </p:spTree>
    <p:extLst>
      <p:ext uri="{BB962C8B-B14F-4D97-AF65-F5344CB8AC3E}">
        <p14:creationId xmlns:p14="http://schemas.microsoft.com/office/powerpoint/2010/main" val="3336517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E1C70B33-E279-4D86-854E-79C3201A1A91}" type="datetimeFigureOut">
              <a:rPr lang="da-DK" smtClean="0"/>
              <a:t>28-10-2013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1B2D440-19D4-4207-B1E3-68D40EE5309C}" type="slidenum">
              <a:rPr lang="da-DK" smtClean="0"/>
              <a:t>‹nr.›</a:t>
            </a:fld>
            <a:endParaRPr lang="da-DK"/>
          </a:p>
        </p:txBody>
      </p:sp>
    </p:spTree>
    <p:extLst>
      <p:ext uri="{BB962C8B-B14F-4D97-AF65-F5344CB8AC3E}">
        <p14:creationId xmlns:p14="http://schemas.microsoft.com/office/powerpoint/2010/main" val="257132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E1C70B33-E279-4D86-854E-79C3201A1A91}" type="datetimeFigureOut">
              <a:rPr lang="da-DK" smtClean="0"/>
              <a:t>28-10-2013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31B2D440-19D4-4207-B1E3-68D40EE5309C}" type="slidenum">
              <a:rPr lang="da-DK" smtClean="0"/>
              <a:t>‹nr.›</a:t>
            </a:fld>
            <a:endParaRPr lang="da-DK"/>
          </a:p>
        </p:txBody>
      </p:sp>
    </p:spTree>
    <p:extLst>
      <p:ext uri="{BB962C8B-B14F-4D97-AF65-F5344CB8AC3E}">
        <p14:creationId xmlns:p14="http://schemas.microsoft.com/office/powerpoint/2010/main" val="380571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E1C70B33-E279-4D86-854E-79C3201A1A91}" type="datetimeFigureOut">
              <a:rPr lang="da-DK" smtClean="0"/>
              <a:t>28-10-2013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31B2D440-19D4-4207-B1E3-68D40EE5309C}" type="slidenum">
              <a:rPr lang="da-DK" smtClean="0"/>
              <a:t>‹nr.›</a:t>
            </a:fld>
            <a:endParaRPr lang="da-DK"/>
          </a:p>
        </p:txBody>
      </p:sp>
    </p:spTree>
    <p:extLst>
      <p:ext uri="{BB962C8B-B14F-4D97-AF65-F5344CB8AC3E}">
        <p14:creationId xmlns:p14="http://schemas.microsoft.com/office/powerpoint/2010/main" val="1347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E1C70B33-E279-4D86-854E-79C3201A1A91}" type="datetimeFigureOut">
              <a:rPr lang="da-DK" smtClean="0"/>
              <a:t>28-10-2013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31B2D440-19D4-4207-B1E3-68D40EE5309C}" type="slidenum">
              <a:rPr lang="da-DK" smtClean="0"/>
              <a:t>‹nr.›</a:t>
            </a:fld>
            <a:endParaRPr lang="da-DK"/>
          </a:p>
        </p:txBody>
      </p:sp>
    </p:spTree>
    <p:extLst>
      <p:ext uri="{BB962C8B-B14F-4D97-AF65-F5344CB8AC3E}">
        <p14:creationId xmlns:p14="http://schemas.microsoft.com/office/powerpoint/2010/main" val="2641415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E1C70B33-E279-4D86-854E-79C3201A1A91}" type="datetimeFigureOut">
              <a:rPr lang="da-DK" smtClean="0"/>
              <a:t>28-10-2013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1B2D440-19D4-4207-B1E3-68D40EE5309C}" type="slidenum">
              <a:rPr lang="da-DK" smtClean="0"/>
              <a:t>‹nr.›</a:t>
            </a:fld>
            <a:endParaRPr lang="da-DK"/>
          </a:p>
        </p:txBody>
      </p:sp>
    </p:spTree>
    <p:extLst>
      <p:ext uri="{BB962C8B-B14F-4D97-AF65-F5344CB8AC3E}">
        <p14:creationId xmlns:p14="http://schemas.microsoft.com/office/powerpoint/2010/main" val="35078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E1C70B33-E279-4D86-854E-79C3201A1A91}" type="datetimeFigureOut">
              <a:rPr lang="da-DK" smtClean="0"/>
              <a:t>28-10-2013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1B2D440-19D4-4207-B1E3-68D40EE5309C}" type="slidenum">
              <a:rPr lang="da-DK" smtClean="0"/>
              <a:t>‹nr.›</a:t>
            </a:fld>
            <a:endParaRPr lang="da-DK"/>
          </a:p>
        </p:txBody>
      </p:sp>
    </p:spTree>
    <p:extLst>
      <p:ext uri="{BB962C8B-B14F-4D97-AF65-F5344CB8AC3E}">
        <p14:creationId xmlns:p14="http://schemas.microsoft.com/office/powerpoint/2010/main" val="152951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70B33-E279-4D86-854E-79C3201A1A91}" type="datetimeFigureOut">
              <a:rPr lang="da-DK" smtClean="0"/>
              <a:t>28-10-2013</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2D440-19D4-4207-B1E3-68D40EE5309C}" type="slidenum">
              <a:rPr lang="da-DK" smtClean="0"/>
              <a:t>‹nr.›</a:t>
            </a:fld>
            <a:endParaRPr lang="da-DK"/>
          </a:p>
        </p:txBody>
      </p:sp>
    </p:spTree>
    <p:extLst>
      <p:ext uri="{BB962C8B-B14F-4D97-AF65-F5344CB8AC3E}">
        <p14:creationId xmlns:p14="http://schemas.microsoft.com/office/powerpoint/2010/main" val="689578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425" y="63314"/>
            <a:ext cx="8904071" cy="6678054"/>
          </a:xfrm>
          <a:prstGeom prst="rect">
            <a:avLst/>
          </a:prstGeom>
        </p:spPr>
      </p:pic>
      <p:sp>
        <p:nvSpPr>
          <p:cNvPr id="2" name="Titel 1"/>
          <p:cNvSpPr>
            <a:spLocks noGrp="1"/>
          </p:cNvSpPr>
          <p:nvPr>
            <p:ph type="ctrTitle"/>
          </p:nvPr>
        </p:nvSpPr>
        <p:spPr>
          <a:xfrm>
            <a:off x="539552" y="908720"/>
            <a:ext cx="7772400" cy="1470025"/>
          </a:xfrm>
        </p:spPr>
        <p:txBody>
          <a:bodyPr>
            <a:noAutofit/>
          </a:bodyPr>
          <a:lstStyle/>
          <a:p>
            <a:r>
              <a:rPr lang="da-DK" sz="4800" b="1" dirty="0" smtClean="0"/>
              <a:t>TOILETDAG</a:t>
            </a:r>
            <a:br>
              <a:rPr lang="da-DK" sz="4800" b="1" dirty="0" smtClean="0"/>
            </a:br>
            <a:r>
              <a:rPr lang="da-DK" sz="4800" b="1" dirty="0" smtClean="0"/>
              <a:t>på Katrinebjergskolen</a:t>
            </a:r>
            <a:endParaRPr lang="da-DK" sz="4800" b="1" dirty="0"/>
          </a:p>
        </p:txBody>
      </p:sp>
      <p:sp>
        <p:nvSpPr>
          <p:cNvPr id="3" name="Undertitel 2"/>
          <p:cNvSpPr>
            <a:spLocks noGrp="1"/>
          </p:cNvSpPr>
          <p:nvPr>
            <p:ph type="subTitle" idx="1"/>
          </p:nvPr>
        </p:nvSpPr>
        <p:spPr>
          <a:xfrm>
            <a:off x="971600" y="5105400"/>
            <a:ext cx="6400800" cy="1752600"/>
          </a:xfrm>
        </p:spPr>
        <p:txBody>
          <a:bodyPr/>
          <a:lstStyle/>
          <a:p>
            <a:r>
              <a:rPr lang="da-DK" b="1" dirty="0" smtClean="0">
                <a:solidFill>
                  <a:schemeClr val="tx1"/>
                </a:solidFill>
              </a:rPr>
              <a:t>1.A og 7.x samarbejder</a:t>
            </a:r>
            <a:endParaRPr lang="da-DK" b="1" dirty="0">
              <a:solidFill>
                <a:schemeClr val="tx1"/>
              </a:solidFill>
            </a:endParaRPr>
          </a:p>
        </p:txBody>
      </p:sp>
    </p:spTree>
    <p:extLst>
      <p:ext uri="{BB962C8B-B14F-4D97-AF65-F5344CB8AC3E}">
        <p14:creationId xmlns:p14="http://schemas.microsoft.com/office/powerpoint/2010/main" val="1500944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2" cstate="print">
            <a:extLst>
              <a:ext uri="{28A0092B-C50C-407E-A947-70E740481C1C}">
                <a14:useLocalDpi xmlns:a14="http://schemas.microsoft.com/office/drawing/2010/main" val="0"/>
              </a:ext>
            </a:extLst>
          </a:blip>
          <a:srcRect l="9013" t="17901" r="12963" b="13087"/>
          <a:stretch/>
        </p:blipFill>
        <p:spPr>
          <a:xfrm>
            <a:off x="1763688" y="77448"/>
            <a:ext cx="5688632" cy="6708746"/>
          </a:xfrm>
          <a:prstGeom prst="rect">
            <a:avLst/>
          </a:prstGeom>
        </p:spPr>
      </p:pic>
    </p:spTree>
    <p:extLst>
      <p:ext uri="{BB962C8B-B14F-4D97-AF65-F5344CB8AC3E}">
        <p14:creationId xmlns:p14="http://schemas.microsoft.com/office/powerpoint/2010/main" val="3756241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556792"/>
            <a:ext cx="3672408" cy="4896544"/>
          </a:xfrm>
          <a:prstGeom prst="rect">
            <a:avLst/>
          </a:prstGeom>
        </p:spPr>
      </p:pic>
      <p:pic>
        <p:nvPicPr>
          <p:cNvPr id="5" name="Billede 4"/>
          <p:cNvPicPr>
            <a:picLocks noChangeAspect="1"/>
          </p:cNvPicPr>
          <p:nvPr/>
        </p:nvPicPr>
        <p:blipFill rotWithShape="1">
          <a:blip r:embed="rId3" cstate="print">
            <a:extLst>
              <a:ext uri="{28A0092B-C50C-407E-A947-70E740481C1C}">
                <a14:useLocalDpi xmlns:a14="http://schemas.microsoft.com/office/drawing/2010/main" val="0"/>
              </a:ext>
            </a:extLst>
          </a:blip>
          <a:srcRect l="12797" t="14896" r="8792" b="13950"/>
          <a:stretch/>
        </p:blipFill>
        <p:spPr>
          <a:xfrm>
            <a:off x="827584" y="1574346"/>
            <a:ext cx="4032448" cy="4878990"/>
          </a:xfrm>
          <a:prstGeom prst="rect">
            <a:avLst/>
          </a:prstGeom>
        </p:spPr>
      </p:pic>
      <p:sp>
        <p:nvSpPr>
          <p:cNvPr id="6" name="Tekstboks 5"/>
          <p:cNvSpPr txBox="1"/>
          <p:nvPr/>
        </p:nvSpPr>
        <p:spPr>
          <a:xfrm>
            <a:off x="1115616" y="476672"/>
            <a:ext cx="7416824" cy="646331"/>
          </a:xfrm>
          <a:prstGeom prst="rect">
            <a:avLst/>
          </a:prstGeom>
          <a:noFill/>
        </p:spPr>
        <p:txBody>
          <a:bodyPr wrap="square" rtlCol="0">
            <a:spAutoFit/>
          </a:bodyPr>
          <a:lstStyle/>
          <a:p>
            <a:r>
              <a:rPr lang="da-DK" dirty="0" smtClean="0"/>
              <a:t>Oliver og Nicolaj fortalte 1.a om hvorfor det kommer til at lugte, når drengene tisser ved siden af wc-kummen.</a:t>
            </a:r>
            <a:endParaRPr lang="da-DK" dirty="0"/>
          </a:p>
        </p:txBody>
      </p:sp>
    </p:spTree>
    <p:extLst>
      <p:ext uri="{BB962C8B-B14F-4D97-AF65-F5344CB8AC3E}">
        <p14:creationId xmlns:p14="http://schemas.microsoft.com/office/powerpoint/2010/main" val="1093197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755576" y="476672"/>
            <a:ext cx="7776864" cy="369332"/>
          </a:xfrm>
          <a:prstGeom prst="rect">
            <a:avLst/>
          </a:prstGeom>
          <a:noFill/>
        </p:spPr>
        <p:txBody>
          <a:bodyPr wrap="square" rtlCol="0">
            <a:spAutoFit/>
          </a:bodyPr>
          <a:lstStyle/>
          <a:p>
            <a:r>
              <a:rPr lang="da-DK" dirty="0" smtClean="0"/>
              <a:t>Bagefter lavede 1.a forskellige ting i grupper sammen med dem fra 7.x</a:t>
            </a:r>
            <a:endParaRPr lang="da-DK" dirty="0"/>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7" y="962726"/>
            <a:ext cx="4152461" cy="3114346"/>
          </a:xfrm>
          <a:prstGeom prst="rect">
            <a:avLst/>
          </a:prstGeom>
        </p:spPr>
      </p:pic>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658" y="2924944"/>
            <a:ext cx="3967965" cy="2975974"/>
          </a:xfrm>
          <a:prstGeom prst="rect">
            <a:avLst/>
          </a:prstGeom>
        </p:spPr>
      </p:pic>
      <p:sp>
        <p:nvSpPr>
          <p:cNvPr id="8" name="Tekstboks 7"/>
          <p:cNvSpPr txBox="1"/>
          <p:nvPr/>
        </p:nvSpPr>
        <p:spPr>
          <a:xfrm>
            <a:off x="4889880" y="1052736"/>
            <a:ext cx="4029744" cy="1200329"/>
          </a:xfrm>
          <a:prstGeom prst="rect">
            <a:avLst/>
          </a:prstGeom>
          <a:noFill/>
        </p:spPr>
        <p:txBody>
          <a:bodyPr wrap="square" rtlCol="0">
            <a:spAutoFit/>
          </a:bodyPr>
          <a:lstStyle/>
          <a:p>
            <a:r>
              <a:rPr lang="da-DK" dirty="0" smtClean="0"/>
              <a:t>En gruppe satte ”skydeskive” i nogle toiletter, for at få drengene til at ramme i toiletkummen.</a:t>
            </a:r>
          </a:p>
          <a:p>
            <a:endParaRPr lang="da-DK" dirty="0" smtClean="0"/>
          </a:p>
        </p:txBody>
      </p:sp>
      <p:sp>
        <p:nvSpPr>
          <p:cNvPr id="9" name="Tekstboks 8"/>
          <p:cNvSpPr txBox="1"/>
          <p:nvPr/>
        </p:nvSpPr>
        <p:spPr>
          <a:xfrm>
            <a:off x="683567" y="4977588"/>
            <a:ext cx="3984442" cy="923330"/>
          </a:xfrm>
          <a:prstGeom prst="rect">
            <a:avLst/>
          </a:prstGeom>
          <a:noFill/>
        </p:spPr>
        <p:txBody>
          <a:bodyPr wrap="square" rtlCol="0">
            <a:spAutoFit/>
          </a:bodyPr>
          <a:lstStyle/>
          <a:p>
            <a:r>
              <a:rPr lang="da-DK" dirty="0" smtClean="0"/>
              <a:t>En anden gruppe fangede bakterier forskellige steder, for at se, hvor der er mange bakterier.</a:t>
            </a:r>
          </a:p>
        </p:txBody>
      </p:sp>
    </p:spTree>
    <p:extLst>
      <p:ext uri="{BB962C8B-B14F-4D97-AF65-F5344CB8AC3E}">
        <p14:creationId xmlns:p14="http://schemas.microsoft.com/office/powerpoint/2010/main" val="3563093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259632" y="4797152"/>
            <a:ext cx="7056784" cy="1366528"/>
          </a:xfrm>
          <a:prstGeom prst="rect">
            <a:avLst/>
          </a:prstGeom>
        </p:spPr>
        <p:txBody>
          <a:bodyPr wrap="square">
            <a:spAutoFit/>
          </a:bodyPr>
          <a:lstStyle/>
          <a:p>
            <a:pPr>
              <a:lnSpc>
                <a:spcPct val="115000"/>
              </a:lnSpc>
              <a:spcAft>
                <a:spcPts val="1000"/>
              </a:spcAft>
            </a:pPr>
            <a:r>
              <a:rPr lang="da-DK" dirty="0">
                <a:ea typeface="Calibri"/>
                <a:cs typeface="Times New Roman"/>
              </a:rPr>
              <a:t>Vi har sat to plasticsække på to pissoir, for at finde ud af om det hjælper på stanken. Vi har sat plasticsække ind over pissoirerne og sat gaffe tape rundt i kanten. Der er heller ikke nogen måde at skylle pisset ud på. Det har allerede hjulpet lidt på stanken.</a:t>
            </a:r>
            <a:endParaRPr lang="da-DK" sz="1100" dirty="0">
              <a:ea typeface="Calibri"/>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52194"/>
            <a:ext cx="5713172" cy="429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079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755576" y="836712"/>
            <a:ext cx="7992888" cy="923330"/>
          </a:xfrm>
          <a:prstGeom prst="rect">
            <a:avLst/>
          </a:prstGeom>
          <a:noFill/>
        </p:spPr>
        <p:txBody>
          <a:bodyPr wrap="square" rtlCol="0">
            <a:spAutoFit/>
          </a:bodyPr>
          <a:lstStyle/>
          <a:p>
            <a:r>
              <a:rPr lang="da-DK" dirty="0" smtClean="0"/>
              <a:t>Da vi var 8.x indsendte klassen en beskrivelse af projektet til </a:t>
            </a:r>
            <a:r>
              <a:rPr lang="da-DK" dirty="0" err="1" smtClean="0"/>
              <a:t>Viega</a:t>
            </a:r>
            <a:r>
              <a:rPr lang="da-DK" dirty="0" smtClean="0"/>
              <a:t>.</a:t>
            </a:r>
          </a:p>
          <a:p>
            <a:r>
              <a:rPr lang="da-DK" dirty="0" smtClean="0"/>
              <a:t>Det betød, at vi blev den skole, der fik et helt nyt toilet stillet op.</a:t>
            </a:r>
          </a:p>
          <a:p>
            <a:r>
              <a:rPr lang="da-DK" dirty="0" smtClean="0"/>
              <a:t>Det er nu sat op hos de små. Det er nærmest ”fuldautomatisk” </a:t>
            </a:r>
            <a:endParaRPr lang="da-DK" dirty="0"/>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2020" y="1743206"/>
            <a:ext cx="4103948" cy="3077961"/>
          </a:xfrm>
          <a:prstGeom prst="rect">
            <a:avLst/>
          </a:prstGeom>
        </p:spPr>
      </p:pic>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46" y="1760042"/>
            <a:ext cx="2157654" cy="2876872"/>
          </a:xfrm>
          <a:prstGeom prst="rect">
            <a:avLst/>
          </a:prstGeom>
        </p:spPr>
      </p:pic>
      <p:pic>
        <p:nvPicPr>
          <p:cNvPr id="5" name="Bille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3198478"/>
            <a:ext cx="2571750" cy="3429000"/>
          </a:xfrm>
          <a:prstGeom prst="rect">
            <a:avLst/>
          </a:prstGeom>
        </p:spPr>
      </p:pic>
    </p:spTree>
    <p:extLst>
      <p:ext uri="{BB962C8B-B14F-4D97-AF65-F5344CB8AC3E}">
        <p14:creationId xmlns:p14="http://schemas.microsoft.com/office/powerpoint/2010/main" val="663224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4267880599"/>
              </p:ext>
            </p:extLst>
          </p:nvPr>
        </p:nvGraphicFramePr>
        <p:xfrm>
          <a:off x="1043608" y="548680"/>
          <a:ext cx="7560840" cy="1312540"/>
        </p:xfrm>
        <a:graphic>
          <a:graphicData uri="http://schemas.openxmlformats.org/drawingml/2006/table">
            <a:tbl>
              <a:tblPr/>
              <a:tblGrid>
                <a:gridCol w="1260140"/>
                <a:gridCol w="1260140"/>
                <a:gridCol w="1260140"/>
                <a:gridCol w="1260140"/>
                <a:gridCol w="1260140"/>
                <a:gridCol w="1260140"/>
              </a:tblGrid>
              <a:tr h="262508">
                <a:tc gridSpan="6">
                  <a:txBody>
                    <a:bodyPr/>
                    <a:lstStyle/>
                    <a:p>
                      <a:pPr algn="l" fontAlgn="b"/>
                      <a:r>
                        <a:rPr lang="da-DK" sz="1100" b="0" i="0" u="none" strike="noStrike" dirty="0" smtClean="0">
                          <a:solidFill>
                            <a:srgbClr val="000000"/>
                          </a:solidFill>
                          <a:effectLst/>
                          <a:latin typeface="Calibri"/>
                        </a:rPr>
                        <a:t>Der var også en gruppe,</a:t>
                      </a:r>
                      <a:r>
                        <a:rPr lang="da-DK" sz="1100" b="0" i="0" u="none" strike="noStrike" baseline="0" dirty="0" smtClean="0">
                          <a:solidFill>
                            <a:srgbClr val="000000"/>
                          </a:solidFill>
                          <a:effectLst/>
                          <a:latin typeface="Calibri"/>
                        </a:rPr>
                        <a:t> der fandt ud af, hvor mange toiletter, der er på </a:t>
                      </a:r>
                      <a:r>
                        <a:rPr lang="da-DK" sz="1100" b="0" i="0" u="none" strike="noStrike" baseline="0" dirty="0" err="1" smtClean="0">
                          <a:solidFill>
                            <a:srgbClr val="000000"/>
                          </a:solidFill>
                          <a:effectLst/>
                          <a:latin typeface="Calibri"/>
                        </a:rPr>
                        <a:t>skolrn</a:t>
                      </a:r>
                      <a:r>
                        <a:rPr lang="da-DK" sz="1100" b="0" i="0" u="none" strike="noStrike" baseline="0" dirty="0" smtClean="0">
                          <a:solidFill>
                            <a:srgbClr val="000000"/>
                          </a:solidFill>
                          <a:effectLst/>
                          <a:latin typeface="Calibri"/>
                        </a:rPr>
                        <a:t>.</a:t>
                      </a:r>
                      <a:endParaRPr lang="da-DK" sz="1100" b="0"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pPr algn="l" fontAlgn="b"/>
                      <a:endParaRPr lang="da-DK" sz="1100" b="0"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pPr algn="l" fontAlgn="b"/>
                      <a:endParaRPr lang="da-DK" sz="1100" b="0"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pPr algn="l" fontAlgn="b"/>
                      <a:endParaRPr lang="da-DK" sz="1100" b="0"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pPr algn="l" fontAlgn="b"/>
                      <a:endParaRPr lang="da-DK" sz="1100" b="0"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pPr algn="l" fontAlgn="b"/>
                      <a:endParaRPr lang="da-DK" sz="1100" b="0" i="0" u="none" strike="noStrike" dirty="0">
                        <a:solidFill>
                          <a:srgbClr val="000000"/>
                        </a:solidFill>
                        <a:effectLst/>
                        <a:latin typeface="Calibri"/>
                      </a:endParaRPr>
                    </a:p>
                  </a:txBody>
                  <a:tcPr marL="9525" marR="9525" marT="9525" marB="0" anchor="b">
                    <a:lnL>
                      <a:noFill/>
                    </a:lnL>
                    <a:lnR>
                      <a:noFill/>
                    </a:lnR>
                    <a:lnT>
                      <a:noFill/>
                    </a:lnT>
                    <a:lnB>
                      <a:noFill/>
                    </a:lnB>
                  </a:tcPr>
                </a:tc>
              </a:tr>
              <a:tr h="262508">
                <a:tc>
                  <a:txBody>
                    <a:bodyPr/>
                    <a:lstStyle/>
                    <a:p>
                      <a:pPr algn="r" fontAlgn="b"/>
                      <a:r>
                        <a:rPr lang="da-DK" sz="1100" b="1" i="0" u="none" strike="noStrike">
                          <a:solidFill>
                            <a:srgbClr val="000000"/>
                          </a:solidFill>
                          <a:effectLst/>
                          <a:latin typeface="Calibri"/>
                        </a:rPr>
                        <a:t>533</a:t>
                      </a:r>
                    </a:p>
                  </a:txBody>
                  <a:tcPr marL="9525" marR="9525" marT="9525" marB="0" anchor="b">
                    <a:lnL>
                      <a:noFill/>
                    </a:lnL>
                    <a:lnR>
                      <a:noFill/>
                    </a:lnR>
                    <a:lnT>
                      <a:noFill/>
                    </a:lnT>
                    <a:lnB>
                      <a:noFill/>
                    </a:lnB>
                  </a:tcPr>
                </a:tc>
                <a:tc>
                  <a:txBody>
                    <a:bodyPr/>
                    <a:lstStyle/>
                    <a:p>
                      <a:pPr algn="l" fontAlgn="b"/>
                      <a:r>
                        <a:rPr lang="da-DK" sz="1100" b="1" i="0" u="none" strike="noStrike">
                          <a:solidFill>
                            <a:srgbClr val="000000"/>
                          </a:solidFill>
                          <a:effectLst/>
                          <a:latin typeface="Calibri"/>
                        </a:rPr>
                        <a:t>elever</a:t>
                      </a:r>
                    </a:p>
                  </a:txBody>
                  <a:tcPr marL="9525" marR="9525" marT="9525" marB="0" anchor="b">
                    <a:lnL>
                      <a:noFill/>
                    </a:lnL>
                    <a:lnR>
                      <a:noFill/>
                    </a:lnR>
                    <a:lnT>
                      <a:noFill/>
                    </a:lnT>
                    <a:lnB>
                      <a:noFill/>
                    </a:lnB>
                  </a:tcPr>
                </a:tc>
                <a:tc>
                  <a:txBody>
                    <a:bodyPr/>
                    <a:lstStyle/>
                    <a:p>
                      <a:pPr algn="l" fontAlgn="b"/>
                      <a:endParaRPr lang="da-DK" sz="11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a-DK" sz="11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a-DK" sz="11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a-DK" sz="1100" b="0" i="0" u="none" strike="noStrike">
                        <a:solidFill>
                          <a:srgbClr val="000000"/>
                        </a:solidFill>
                        <a:effectLst/>
                        <a:latin typeface="Calibri"/>
                      </a:endParaRPr>
                    </a:p>
                  </a:txBody>
                  <a:tcPr marL="9525" marR="9525" marT="9525" marB="0" anchor="b">
                    <a:lnL>
                      <a:noFill/>
                    </a:lnL>
                    <a:lnR>
                      <a:noFill/>
                    </a:lnR>
                    <a:lnT>
                      <a:noFill/>
                    </a:lnT>
                    <a:lnB>
                      <a:noFill/>
                    </a:lnB>
                  </a:tcPr>
                </a:tc>
              </a:tr>
              <a:tr h="262508">
                <a:tc>
                  <a:txBody>
                    <a:bodyPr/>
                    <a:lstStyle/>
                    <a:p>
                      <a:pPr algn="r" fontAlgn="b"/>
                      <a:r>
                        <a:rPr lang="da-DK" sz="1100" b="1" i="0" u="none" strike="noStrike">
                          <a:solidFill>
                            <a:srgbClr val="000000"/>
                          </a:solidFill>
                          <a:effectLst/>
                          <a:latin typeface="Calibri"/>
                        </a:rPr>
                        <a:t>25</a:t>
                      </a:r>
                    </a:p>
                  </a:txBody>
                  <a:tcPr marL="9525" marR="9525" marT="9525" marB="0" anchor="b">
                    <a:lnL>
                      <a:noFill/>
                    </a:lnL>
                    <a:lnR>
                      <a:noFill/>
                    </a:lnR>
                    <a:lnT>
                      <a:noFill/>
                    </a:lnT>
                    <a:lnB>
                      <a:noFill/>
                    </a:lnB>
                  </a:tcPr>
                </a:tc>
                <a:tc>
                  <a:txBody>
                    <a:bodyPr/>
                    <a:lstStyle/>
                    <a:p>
                      <a:pPr algn="l" fontAlgn="b"/>
                      <a:r>
                        <a:rPr lang="da-DK" sz="1100" b="1" i="0" u="none" strike="noStrike">
                          <a:solidFill>
                            <a:srgbClr val="000000"/>
                          </a:solidFill>
                          <a:effectLst/>
                          <a:latin typeface="Calibri"/>
                        </a:rPr>
                        <a:t>toiletter</a:t>
                      </a:r>
                    </a:p>
                  </a:txBody>
                  <a:tcPr marL="9525" marR="9525" marT="9525" marB="0" anchor="b">
                    <a:lnL>
                      <a:noFill/>
                    </a:lnL>
                    <a:lnR>
                      <a:noFill/>
                    </a:lnR>
                    <a:lnT>
                      <a:noFill/>
                    </a:lnT>
                    <a:lnB>
                      <a:noFill/>
                    </a:lnB>
                  </a:tcPr>
                </a:tc>
                <a:tc>
                  <a:txBody>
                    <a:bodyPr/>
                    <a:lstStyle/>
                    <a:p>
                      <a:pPr algn="l" fontAlgn="b"/>
                      <a:endParaRPr lang="da-DK" sz="1100" b="1" i="0" u="none" strike="noStrike">
                        <a:solidFill>
                          <a:srgbClr val="000000"/>
                        </a:solidFill>
                        <a:effectLst/>
                        <a:latin typeface="Calibri"/>
                      </a:endParaRPr>
                    </a:p>
                  </a:txBody>
                  <a:tcPr marL="9525" marR="9525" marT="9525" marB="0" anchor="b">
                    <a:lnL>
                      <a:noFill/>
                    </a:lnL>
                    <a:lnR>
                      <a:noFill/>
                    </a:lnR>
                    <a:lnT>
                      <a:noFill/>
                    </a:lnT>
                    <a:lnB>
                      <a:noFill/>
                    </a:lnB>
                  </a:tcPr>
                </a:tc>
                <a:tc gridSpan="3">
                  <a:txBody>
                    <a:bodyPr/>
                    <a:lstStyle/>
                    <a:p>
                      <a:pPr algn="l" fontAlgn="b"/>
                      <a:r>
                        <a:rPr lang="da-DK" sz="1100" b="1" i="0" u="none" strike="noStrike" dirty="0">
                          <a:solidFill>
                            <a:srgbClr val="000000"/>
                          </a:solidFill>
                          <a:effectLst/>
                          <a:latin typeface="Calibri"/>
                        </a:rPr>
                        <a:t>6 ud af de 25 er toiletbåse</a:t>
                      </a:r>
                    </a:p>
                  </a:txBody>
                  <a:tcPr marL="9525" marR="9525" marT="9525" marB="0" anchor="b">
                    <a:lnL>
                      <a:noFill/>
                    </a:lnL>
                    <a:lnR>
                      <a:noFill/>
                    </a:lnR>
                    <a:lnT>
                      <a:noFill/>
                    </a:lnT>
                    <a:lnB>
                      <a:noFill/>
                    </a:lnB>
                  </a:tcPr>
                </a:tc>
                <a:tc hMerge="1">
                  <a:txBody>
                    <a:bodyPr/>
                    <a:lstStyle/>
                    <a:p>
                      <a:endParaRPr lang="da-DK"/>
                    </a:p>
                  </a:txBody>
                  <a:tcPr/>
                </a:tc>
                <a:tc hMerge="1">
                  <a:txBody>
                    <a:bodyPr/>
                    <a:lstStyle/>
                    <a:p>
                      <a:endParaRPr lang="da-DK"/>
                    </a:p>
                  </a:txBody>
                  <a:tcPr/>
                </a:tc>
              </a:tr>
              <a:tr h="262508">
                <a:tc>
                  <a:txBody>
                    <a:bodyPr/>
                    <a:lstStyle/>
                    <a:p>
                      <a:pPr algn="r" fontAlgn="b"/>
                      <a:r>
                        <a:rPr lang="da-DK" sz="1100" b="1" i="0" u="none" strike="noStrike">
                          <a:solidFill>
                            <a:srgbClr val="000000"/>
                          </a:solidFill>
                          <a:effectLst/>
                          <a:latin typeface="Calibri"/>
                        </a:rPr>
                        <a:t>21,32</a:t>
                      </a:r>
                    </a:p>
                  </a:txBody>
                  <a:tcPr marL="9525" marR="9525" marT="9525" marB="0" anchor="b">
                    <a:lnL>
                      <a:noFill/>
                    </a:lnL>
                    <a:lnR>
                      <a:noFill/>
                    </a:lnR>
                    <a:lnT>
                      <a:noFill/>
                    </a:lnT>
                    <a:lnB>
                      <a:noFill/>
                    </a:lnB>
                  </a:tcPr>
                </a:tc>
                <a:tc gridSpan="2">
                  <a:txBody>
                    <a:bodyPr/>
                    <a:lstStyle/>
                    <a:p>
                      <a:pPr algn="l" fontAlgn="b"/>
                      <a:r>
                        <a:rPr lang="da-DK" sz="1100" b="1" i="0" u="none" strike="noStrike">
                          <a:solidFill>
                            <a:srgbClr val="000000"/>
                          </a:solidFill>
                          <a:effectLst/>
                          <a:latin typeface="Calibri"/>
                        </a:rPr>
                        <a:t> elever pr. toilet</a:t>
                      </a:r>
                    </a:p>
                  </a:txBody>
                  <a:tcPr marL="9525" marR="9525" marT="9525" marB="0" anchor="b">
                    <a:lnL>
                      <a:noFill/>
                    </a:lnL>
                    <a:lnR>
                      <a:noFill/>
                    </a:lnR>
                    <a:lnT>
                      <a:noFill/>
                    </a:lnT>
                    <a:lnB>
                      <a:noFill/>
                    </a:lnB>
                  </a:tcPr>
                </a:tc>
                <a:tc hMerge="1">
                  <a:txBody>
                    <a:bodyPr/>
                    <a:lstStyle/>
                    <a:p>
                      <a:endParaRPr lang="da-DK"/>
                    </a:p>
                  </a:txBody>
                  <a:tcPr/>
                </a:tc>
                <a:tc>
                  <a:txBody>
                    <a:bodyPr/>
                    <a:lstStyle/>
                    <a:p>
                      <a:pPr algn="l" fontAlgn="b"/>
                      <a:endParaRPr lang="da-DK" sz="11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a-DK" sz="11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a-DK" sz="1100" b="0" i="0" u="none" strike="noStrike" dirty="0">
                        <a:solidFill>
                          <a:srgbClr val="000000"/>
                        </a:solidFill>
                        <a:effectLst/>
                        <a:latin typeface="Calibri"/>
                      </a:endParaRPr>
                    </a:p>
                  </a:txBody>
                  <a:tcPr marL="9525" marR="9525" marT="9525" marB="0" anchor="b">
                    <a:lnL>
                      <a:noFill/>
                    </a:lnL>
                    <a:lnR>
                      <a:noFill/>
                    </a:lnR>
                    <a:lnT>
                      <a:noFill/>
                    </a:lnT>
                    <a:lnB>
                      <a:noFill/>
                    </a:lnB>
                  </a:tcPr>
                </a:tc>
              </a:tr>
              <a:tr h="262508">
                <a:tc>
                  <a:txBody>
                    <a:bodyPr/>
                    <a:lstStyle/>
                    <a:p>
                      <a:pPr algn="l" fontAlgn="b"/>
                      <a:endParaRPr lang="da-DK"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a-DK"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a-DK"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a-DK"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a-DK"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a-DK" sz="1100" b="0"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2195493036"/>
              </p:ext>
            </p:extLst>
          </p:nvPr>
        </p:nvGraphicFramePr>
        <p:xfrm>
          <a:off x="539552" y="2132856"/>
          <a:ext cx="7920877" cy="3939920"/>
        </p:xfrm>
        <a:graphic>
          <a:graphicData uri="http://schemas.openxmlformats.org/drawingml/2006/table">
            <a:tbl>
              <a:tblPr/>
              <a:tblGrid>
                <a:gridCol w="861567"/>
                <a:gridCol w="444681"/>
                <a:gridCol w="444681"/>
                <a:gridCol w="444681"/>
                <a:gridCol w="444681"/>
                <a:gridCol w="444681"/>
                <a:gridCol w="833776"/>
                <a:gridCol w="444681"/>
                <a:gridCol w="444681"/>
                <a:gridCol w="444681"/>
                <a:gridCol w="444681"/>
                <a:gridCol w="444681"/>
                <a:gridCol w="444681"/>
                <a:gridCol w="444681"/>
                <a:gridCol w="444681"/>
                <a:gridCol w="444681"/>
              </a:tblGrid>
              <a:tr h="145923">
                <a:tc>
                  <a:txBody>
                    <a:bodyPr/>
                    <a:lstStyle/>
                    <a:p>
                      <a:pPr algn="l" fontAlgn="b"/>
                      <a:r>
                        <a:rPr lang="da-DK" sz="800" b="0" i="0" u="none" strike="noStrike" dirty="0">
                          <a:solidFill>
                            <a:srgbClr val="000000"/>
                          </a:solidFill>
                          <a:effectLst/>
                          <a:latin typeface="Calibri"/>
                        </a:rPr>
                        <a:t>Piger</a:t>
                      </a: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18</a:t>
                      </a: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da-DK" sz="800" b="0" i="0" u="none" strike="noStrike">
                          <a:solidFill>
                            <a:srgbClr val="000000"/>
                          </a:solidFill>
                          <a:effectLst/>
                          <a:latin typeface="Calibri"/>
                        </a:rPr>
                        <a:t>Drenge</a:t>
                      </a: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17</a:t>
                      </a: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r>
              <a:tr h="145923">
                <a:tc>
                  <a:txBody>
                    <a:bodyPr/>
                    <a:lstStyle/>
                    <a:p>
                      <a:pPr algn="l" fontAlgn="b"/>
                      <a:r>
                        <a:rPr lang="da-DK" sz="800" b="0" i="0" u="none" strike="noStrike">
                          <a:solidFill>
                            <a:srgbClr val="000000"/>
                          </a:solidFill>
                          <a:effectLst/>
                          <a:latin typeface="Calibri"/>
                        </a:rPr>
                        <a:t>Vasker Hænder</a:t>
                      </a: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15</a:t>
                      </a: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da-DK" sz="800" b="0" i="0" u="none" strike="noStrike">
                          <a:solidFill>
                            <a:srgbClr val="000000"/>
                          </a:solidFill>
                          <a:effectLst/>
                          <a:latin typeface="Calibri"/>
                        </a:rPr>
                        <a:t>Vasker Hænder</a:t>
                      </a: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9</a:t>
                      </a: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r>
              <a:tr h="145923">
                <a:tc>
                  <a:txBody>
                    <a:bodyPr/>
                    <a:lstStyle/>
                    <a:p>
                      <a:pPr algn="l" fontAlgn="b"/>
                      <a:r>
                        <a:rPr lang="da-DK" sz="800" b="0" i="0" u="none" strike="noStrike">
                          <a:solidFill>
                            <a:srgbClr val="000000"/>
                          </a:solidFill>
                          <a:effectLst/>
                          <a:latin typeface="Calibri"/>
                        </a:rPr>
                        <a:t>Sæbe</a:t>
                      </a: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12</a:t>
                      </a: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da-DK" sz="800" b="0" i="0" u="none" strike="noStrike">
                          <a:solidFill>
                            <a:srgbClr val="000000"/>
                          </a:solidFill>
                          <a:effectLst/>
                          <a:latin typeface="Calibri"/>
                        </a:rPr>
                        <a:t>Sæbe</a:t>
                      </a: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7</a:t>
                      </a: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r>
              <a:tr h="291845">
                <a:tc>
                  <a:txBody>
                    <a:bodyPr/>
                    <a:lstStyle/>
                    <a:p>
                      <a:pPr algn="l" fontAlgn="b"/>
                      <a:r>
                        <a:rPr lang="da-DK" sz="800" b="0" i="0" u="none" strike="noStrike">
                          <a:solidFill>
                            <a:srgbClr val="000000"/>
                          </a:solidFill>
                          <a:effectLst/>
                          <a:latin typeface="Calibri"/>
                        </a:rPr>
                        <a:t>Hvor ofte på toilet</a:t>
                      </a: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da-DK" sz="800" b="0" i="0" u="none" strike="noStrike">
                          <a:solidFill>
                            <a:srgbClr val="000000"/>
                          </a:solidFill>
                          <a:effectLst/>
                          <a:latin typeface="Calibri"/>
                        </a:rPr>
                        <a:t>Står op</a:t>
                      </a: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9</a:t>
                      </a: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r>
              <a:tr h="145923">
                <a:tc>
                  <a:txBody>
                    <a:bodyPr/>
                    <a:lstStyle/>
                    <a:p>
                      <a:pPr algn="r" fontAlgn="b"/>
                      <a:r>
                        <a:rPr lang="da-DK" sz="800" b="0" i="0" u="none" strike="noStrike">
                          <a:solidFill>
                            <a:srgbClr val="000000"/>
                          </a:solidFill>
                          <a:effectLst/>
                          <a:latin typeface="Calibri"/>
                        </a:rPr>
                        <a:t>0</a:t>
                      </a: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4</a:t>
                      </a: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da-DK" sz="800" b="0" i="0" u="none" strike="noStrike">
                          <a:solidFill>
                            <a:srgbClr val="000000"/>
                          </a:solidFill>
                          <a:effectLst/>
                          <a:latin typeface="Calibri"/>
                        </a:rPr>
                        <a:t>Hvor ofte?</a:t>
                      </a: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r>
              <a:tr h="145923">
                <a:tc>
                  <a:txBody>
                    <a:bodyPr/>
                    <a:lstStyle/>
                    <a:p>
                      <a:pPr algn="r" fontAlgn="b"/>
                      <a:r>
                        <a:rPr lang="da-DK" sz="800" b="0" i="0" u="none" strike="noStrike">
                          <a:solidFill>
                            <a:srgbClr val="000000"/>
                          </a:solidFill>
                          <a:effectLst/>
                          <a:latin typeface="Calibri"/>
                        </a:rPr>
                        <a:t>1</a:t>
                      </a: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7</a:t>
                      </a: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0</a:t>
                      </a: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2</a:t>
                      </a: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r>
              <a:tr h="145923">
                <a:tc>
                  <a:txBody>
                    <a:bodyPr/>
                    <a:lstStyle/>
                    <a:p>
                      <a:pPr algn="r" fontAlgn="b"/>
                      <a:r>
                        <a:rPr lang="da-DK" sz="800" b="0" i="0" u="none" strike="noStrike">
                          <a:solidFill>
                            <a:srgbClr val="000000"/>
                          </a:solidFill>
                          <a:effectLst/>
                          <a:latin typeface="Calibri"/>
                        </a:rPr>
                        <a:t>2</a:t>
                      </a: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1</a:t>
                      </a: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1</a:t>
                      </a: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3</a:t>
                      </a: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r>
              <a:tr h="145923">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2</a:t>
                      </a: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3</a:t>
                      </a:r>
                    </a:p>
                  </a:txBody>
                  <a:tcPr marL="0" marR="0" marT="0" marB="0" anchor="b">
                    <a:lnL>
                      <a:noFill/>
                    </a:lnL>
                    <a:lnR>
                      <a:noFill/>
                    </a:lnR>
                    <a:lnT>
                      <a:noFill/>
                    </a:lnT>
                    <a:lnB>
                      <a:noFill/>
                    </a:lnB>
                  </a:tcPr>
                </a:tc>
                <a:tc>
                  <a:txBody>
                    <a:bodyPr/>
                    <a:lstStyle/>
                    <a:p>
                      <a:pPr algn="l" fontAlgn="b"/>
                      <a:endParaRPr lang="da-DK"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r>
              <a:tr h="145923">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3</a:t>
                      </a: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1</a:t>
                      </a: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r>
              <a:tr h="145923">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4</a:t>
                      </a:r>
                    </a:p>
                  </a:txBody>
                  <a:tcPr marL="0" marR="0" marT="0" marB="0" anchor="b">
                    <a:lnL>
                      <a:noFill/>
                    </a:lnL>
                    <a:lnR>
                      <a:noFill/>
                    </a:lnR>
                    <a:lnT>
                      <a:noFill/>
                    </a:lnT>
                    <a:lnB>
                      <a:noFill/>
                    </a:lnB>
                  </a:tcPr>
                </a:tc>
                <a:tc>
                  <a:txBody>
                    <a:bodyPr/>
                    <a:lstStyle/>
                    <a:p>
                      <a:pPr algn="r" fontAlgn="b"/>
                      <a:r>
                        <a:rPr lang="da-DK" sz="800" b="0" i="0" u="none" strike="noStrike">
                          <a:solidFill>
                            <a:srgbClr val="000000"/>
                          </a:solidFill>
                          <a:effectLst/>
                          <a:latin typeface="Calibri"/>
                        </a:rPr>
                        <a:t>1</a:t>
                      </a: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r>
              <a:tr h="145923">
                <a:tc>
                  <a:txBody>
                    <a:bodyPr/>
                    <a:lstStyle/>
                    <a:p>
                      <a:pPr algn="l" fontAlgn="b"/>
                      <a:endParaRPr lang="da-DK" sz="800" b="0" i="0" u="none" strike="noStrike">
                        <a:solidFill>
                          <a:srgbClr val="000000"/>
                        </a:solidFill>
                        <a:effectLst/>
                        <a:latin typeface="Calibri"/>
                      </a:endParaRPr>
                    </a:p>
                  </a:txBody>
                  <a:tcPr marL="0" marR="0" marT="0" marB="0">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rowSpan="15" gridSpan="9">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rowSpan="15" hMerge="1">
                  <a:txBody>
                    <a:bodyPr/>
                    <a:lstStyle/>
                    <a:p>
                      <a:endParaRPr lang="da-DK"/>
                    </a:p>
                  </a:txBody>
                  <a:tcPr/>
                </a:tc>
                <a:tc rowSpan="15" hMerge="1">
                  <a:txBody>
                    <a:bodyPr/>
                    <a:lstStyle/>
                    <a:p>
                      <a:endParaRPr lang="da-DK"/>
                    </a:p>
                  </a:txBody>
                  <a:tcPr/>
                </a:tc>
                <a:tc rowSpan="15" hMerge="1">
                  <a:txBody>
                    <a:bodyPr/>
                    <a:lstStyle/>
                    <a:p>
                      <a:endParaRPr lang="da-DK"/>
                    </a:p>
                  </a:txBody>
                  <a:tcPr/>
                </a:tc>
                <a:tc rowSpan="15" hMerge="1">
                  <a:txBody>
                    <a:bodyPr/>
                    <a:lstStyle/>
                    <a:p>
                      <a:endParaRPr lang="da-DK"/>
                    </a:p>
                  </a:txBody>
                  <a:tcPr/>
                </a:tc>
                <a:tc rowSpan="15" hMerge="1">
                  <a:txBody>
                    <a:bodyPr/>
                    <a:lstStyle/>
                    <a:p>
                      <a:endParaRPr lang="da-DK"/>
                    </a:p>
                  </a:txBody>
                  <a:tcPr/>
                </a:tc>
                <a:tc rowSpan="15" hMerge="1">
                  <a:txBody>
                    <a:bodyPr/>
                    <a:lstStyle/>
                    <a:p>
                      <a:endParaRPr lang="da-DK"/>
                    </a:p>
                  </a:txBody>
                  <a:tcPr/>
                </a:tc>
                <a:tc rowSpan="15" hMerge="1">
                  <a:txBody>
                    <a:bodyPr/>
                    <a:lstStyle/>
                    <a:p>
                      <a:endParaRPr lang="da-DK"/>
                    </a:p>
                  </a:txBody>
                  <a:tcPr/>
                </a:tc>
                <a:tc rowSpan="15" hMerge="1">
                  <a:txBody>
                    <a:bodyPr/>
                    <a:lstStyle/>
                    <a:p>
                      <a:endParaRPr lang="da-DK"/>
                    </a:p>
                  </a:txBody>
                  <a:tcPr/>
                </a:tc>
              </a:tr>
              <a:tr h="145923">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gridSpan="9"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r>
              <a:tr h="145923">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gridSpan="9"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r>
              <a:tr h="145923">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gridSpan="9"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r>
              <a:tr h="145923">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gridSpan="9"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r>
              <a:tr h="145923">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gridSpan="9"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r>
              <a:tr h="145923">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gridSpan="9"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r>
              <a:tr h="145923">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gridSpan="9"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r>
              <a:tr h="145923">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gridSpan="9"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r>
              <a:tr h="145923">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gridSpan="9"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r>
              <a:tr h="145923">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gridSpan="9"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r>
              <a:tr h="145923">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gridSpan="9"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r>
              <a:tr h="145923">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gridSpan="9"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r>
              <a:tr h="145923">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gridSpan="9"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r>
              <a:tr h="145923">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gridSpan="9"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c hMerge="1" vMerge="1">
                  <a:txBody>
                    <a:bodyPr/>
                    <a:lstStyle/>
                    <a:p>
                      <a:endParaRPr lang="da-DK"/>
                    </a:p>
                  </a:txBody>
                  <a:tcPr/>
                </a:tc>
              </a:tr>
              <a:tr h="145923">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800" b="0" i="0" u="none" strike="noStrike" dirty="0">
                        <a:solidFill>
                          <a:srgbClr val="000000"/>
                        </a:solidFill>
                        <a:effectLst/>
                        <a:latin typeface="Calibri"/>
                      </a:endParaRPr>
                    </a:p>
                  </a:txBody>
                  <a:tcPr marL="0" marR="0" marT="0" marB="0" anchor="b">
                    <a:lnL>
                      <a:noFill/>
                    </a:lnL>
                    <a:lnR>
                      <a:noFill/>
                    </a:lnR>
                    <a:lnT>
                      <a:noFill/>
                    </a:lnT>
                    <a:lnB>
                      <a:noFill/>
                    </a:lnB>
                  </a:tcPr>
                </a:tc>
              </a:tr>
            </a:tbl>
          </a:graphicData>
        </a:graphic>
      </p:graphicFrame>
      <p:graphicFrame>
        <p:nvGraphicFramePr>
          <p:cNvPr id="6" name="Diagram 5"/>
          <p:cNvGraphicFramePr/>
          <p:nvPr>
            <p:extLst>
              <p:ext uri="{D42A27DB-BD31-4B8C-83A1-F6EECF244321}">
                <p14:modId xmlns:p14="http://schemas.microsoft.com/office/powerpoint/2010/main" val="2781625518"/>
              </p:ext>
            </p:extLst>
          </p:nvPr>
        </p:nvGraphicFramePr>
        <p:xfrm>
          <a:off x="-324544" y="4089565"/>
          <a:ext cx="508635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 6"/>
          <p:cNvGraphicFramePr/>
          <p:nvPr>
            <p:extLst>
              <p:ext uri="{D42A27DB-BD31-4B8C-83A1-F6EECF244321}">
                <p14:modId xmlns:p14="http://schemas.microsoft.com/office/powerpoint/2010/main" val="1164576649"/>
              </p:ext>
            </p:extLst>
          </p:nvPr>
        </p:nvGraphicFramePr>
        <p:xfrm>
          <a:off x="4788024" y="40050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boks 7"/>
          <p:cNvSpPr txBox="1"/>
          <p:nvPr/>
        </p:nvSpPr>
        <p:spPr>
          <a:xfrm>
            <a:off x="5724128" y="2378497"/>
            <a:ext cx="2808312" cy="461665"/>
          </a:xfrm>
          <a:prstGeom prst="rect">
            <a:avLst/>
          </a:prstGeom>
          <a:noFill/>
        </p:spPr>
        <p:txBody>
          <a:bodyPr wrap="square" rtlCol="0">
            <a:spAutoFit/>
          </a:bodyPr>
          <a:lstStyle/>
          <a:p>
            <a:r>
              <a:rPr lang="da-DK" sz="1200" dirty="0" smtClean="0"/>
              <a:t>Og en gruppe var med til at lave spørgeskemaundersøgelse.</a:t>
            </a:r>
            <a:endParaRPr lang="da-DK" sz="1200" dirty="0"/>
          </a:p>
        </p:txBody>
      </p:sp>
    </p:spTree>
    <p:extLst>
      <p:ext uri="{BB962C8B-B14F-4D97-AF65-F5344CB8AC3E}">
        <p14:creationId xmlns:p14="http://schemas.microsoft.com/office/powerpoint/2010/main" val="3455241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835696" y="764704"/>
            <a:ext cx="5310336" cy="5188600"/>
          </a:xfrm>
          <a:prstGeom prst="rect">
            <a:avLst/>
          </a:prstGeom>
        </p:spPr>
        <p:txBody>
          <a:bodyPr wrap="square">
            <a:spAutoFit/>
          </a:bodyPr>
          <a:lstStyle/>
          <a:p>
            <a:pPr algn="ctr">
              <a:lnSpc>
                <a:spcPct val="115000"/>
              </a:lnSpc>
              <a:spcAft>
                <a:spcPts val="1000"/>
              </a:spcAft>
            </a:pPr>
            <a:r>
              <a:rPr lang="da-DK" sz="3200" dirty="0">
                <a:ea typeface="Calibri"/>
                <a:cs typeface="Times New Roman"/>
              </a:rPr>
              <a:t>Rengøring</a:t>
            </a:r>
            <a:endParaRPr lang="da-DK" sz="1600" dirty="0">
              <a:ea typeface="Calibri"/>
              <a:cs typeface="Times New Roman"/>
            </a:endParaRPr>
          </a:p>
          <a:p>
            <a:pPr>
              <a:lnSpc>
                <a:spcPct val="115000"/>
              </a:lnSpc>
              <a:spcAft>
                <a:spcPts val="1000"/>
              </a:spcAft>
            </a:pPr>
            <a:r>
              <a:rPr lang="da-DK" dirty="0">
                <a:ea typeface="Calibri"/>
                <a:cs typeface="Times New Roman"/>
              </a:rPr>
              <a:t>Tirsdag den 17 april 2012 besøgte vi rengøringen for at spørge dem om noget. Vi ville høre </a:t>
            </a:r>
            <a:endParaRPr lang="da-DK" sz="1600" dirty="0">
              <a:ea typeface="Calibri"/>
              <a:cs typeface="Times New Roman"/>
            </a:endParaRPr>
          </a:p>
          <a:p>
            <a:pPr>
              <a:lnSpc>
                <a:spcPct val="115000"/>
              </a:lnSpc>
              <a:spcAft>
                <a:spcPts val="1000"/>
              </a:spcAft>
            </a:pPr>
            <a:r>
              <a:rPr lang="da-DK" dirty="0">
                <a:ea typeface="Calibri"/>
                <a:cs typeface="Times New Roman"/>
              </a:rPr>
              <a:t>- Hvor tit toiletterne bliver gjort rent om dagen</a:t>
            </a:r>
            <a:endParaRPr lang="da-DK" sz="1600" dirty="0">
              <a:ea typeface="Calibri"/>
              <a:cs typeface="Times New Roman"/>
            </a:endParaRPr>
          </a:p>
          <a:p>
            <a:pPr>
              <a:lnSpc>
                <a:spcPct val="115000"/>
              </a:lnSpc>
              <a:spcAft>
                <a:spcPts val="1000"/>
              </a:spcAft>
            </a:pPr>
            <a:r>
              <a:rPr lang="da-DK" dirty="0">
                <a:ea typeface="Calibri"/>
                <a:cs typeface="Times New Roman"/>
              </a:rPr>
              <a:t>- Hvad klok de bliver gjort rent</a:t>
            </a:r>
            <a:endParaRPr lang="da-DK" sz="1600" dirty="0">
              <a:ea typeface="Calibri"/>
              <a:cs typeface="Times New Roman"/>
            </a:endParaRPr>
          </a:p>
          <a:p>
            <a:pPr>
              <a:lnSpc>
                <a:spcPct val="115000"/>
              </a:lnSpc>
              <a:spcAft>
                <a:spcPts val="1000"/>
              </a:spcAft>
            </a:pPr>
            <a:r>
              <a:rPr lang="da-DK" dirty="0">
                <a:ea typeface="Calibri"/>
                <a:cs typeface="Times New Roman"/>
              </a:rPr>
              <a:t>- Om der er forskel på hvor grundigt de bliver gjort rent</a:t>
            </a:r>
            <a:endParaRPr lang="da-DK" sz="1600" dirty="0">
              <a:ea typeface="Calibri"/>
              <a:cs typeface="Times New Roman"/>
            </a:endParaRPr>
          </a:p>
          <a:p>
            <a:pPr>
              <a:lnSpc>
                <a:spcPct val="115000"/>
              </a:lnSpc>
              <a:spcAft>
                <a:spcPts val="1000"/>
              </a:spcAft>
            </a:pPr>
            <a:r>
              <a:rPr lang="da-DK" dirty="0">
                <a:ea typeface="Calibri"/>
                <a:cs typeface="Times New Roman"/>
              </a:rPr>
              <a:t>- Hvor grundigt de bliver gjort rent</a:t>
            </a:r>
            <a:endParaRPr lang="da-DK" sz="1600" dirty="0">
              <a:ea typeface="Calibri"/>
              <a:cs typeface="Times New Roman"/>
            </a:endParaRPr>
          </a:p>
          <a:p>
            <a:pPr>
              <a:lnSpc>
                <a:spcPct val="115000"/>
              </a:lnSpc>
              <a:spcAft>
                <a:spcPts val="1000"/>
              </a:spcAft>
            </a:pPr>
            <a:r>
              <a:rPr lang="da-DK" dirty="0">
                <a:ea typeface="Calibri"/>
                <a:cs typeface="Times New Roman"/>
              </a:rPr>
              <a:t>- Hvor mange der gør dem rent </a:t>
            </a:r>
            <a:endParaRPr lang="da-DK" sz="1600" dirty="0">
              <a:ea typeface="Calibri"/>
              <a:cs typeface="Times New Roman"/>
            </a:endParaRPr>
          </a:p>
          <a:p>
            <a:pPr>
              <a:lnSpc>
                <a:spcPct val="115000"/>
              </a:lnSpc>
              <a:spcAft>
                <a:spcPts val="1000"/>
              </a:spcAft>
            </a:pPr>
            <a:r>
              <a:rPr lang="da-DK" dirty="0">
                <a:ea typeface="Calibri"/>
                <a:cs typeface="Times New Roman"/>
              </a:rPr>
              <a:t> </a:t>
            </a:r>
            <a:endParaRPr lang="da-DK" sz="1600" dirty="0">
              <a:ea typeface="Calibri"/>
              <a:cs typeface="Times New Roman"/>
            </a:endParaRPr>
          </a:p>
          <a:p>
            <a:pPr>
              <a:lnSpc>
                <a:spcPct val="115000"/>
              </a:lnSpc>
              <a:spcAft>
                <a:spcPts val="1000"/>
              </a:spcAft>
            </a:pPr>
            <a:r>
              <a:rPr lang="da-DK" dirty="0">
                <a:ea typeface="Calibri"/>
                <a:cs typeface="Times New Roman"/>
              </a:rPr>
              <a:t>Rengøringen sagde at toiletterne bliver gjort rent 1 gang om dagen, kl. 9. men der var ikke nogen forskel på hvor grundigt de bliver gjort rent.</a:t>
            </a:r>
            <a:endParaRPr lang="da-DK" sz="1600" dirty="0">
              <a:ea typeface="Calibri"/>
              <a:cs typeface="Times New Roman"/>
            </a:endParaRPr>
          </a:p>
        </p:txBody>
      </p:sp>
    </p:spTree>
    <p:extLst>
      <p:ext uri="{BB962C8B-B14F-4D97-AF65-F5344CB8AC3E}">
        <p14:creationId xmlns:p14="http://schemas.microsoft.com/office/powerpoint/2010/main" val="144726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92696"/>
            <a:ext cx="8229600" cy="2016224"/>
          </a:xfrm>
        </p:spPr>
        <p:txBody>
          <a:bodyPr>
            <a:normAutofit fontScale="90000"/>
          </a:bodyPr>
          <a:lstStyle/>
          <a:p>
            <a:pPr algn="l"/>
            <a:r>
              <a:rPr lang="da-DK" sz="2800" dirty="0" smtClean="0"/>
              <a:t>Konklusion</a:t>
            </a:r>
            <a:br>
              <a:rPr lang="da-DK" sz="2800" dirty="0" smtClean="0"/>
            </a:br>
            <a:r>
              <a:rPr lang="da-DK" sz="2800" dirty="0" smtClean="0"/>
              <a:t/>
            </a:r>
            <a:br>
              <a:rPr lang="da-DK" sz="2800" dirty="0" smtClean="0"/>
            </a:br>
            <a:r>
              <a:rPr lang="da-DK" sz="1800" dirty="0" smtClean="0"/>
              <a:t>Der skal laves en konklusion.</a:t>
            </a:r>
            <a:br>
              <a:rPr lang="da-DK" sz="1800" dirty="0" smtClean="0"/>
            </a:br>
            <a:r>
              <a:rPr lang="da-DK" sz="1800" dirty="0" smtClean="0"/>
              <a:t>Men allerede nu er der flere af drengene (både store og små, der synes, at det lugter mindre på toiletterne, der hvor der er skydeskive og hvor pissoirerne er dækket til.</a:t>
            </a:r>
            <a:br>
              <a:rPr lang="da-DK" sz="1800" dirty="0" smtClean="0"/>
            </a:br>
            <a:r>
              <a:rPr lang="da-DK" sz="1800" dirty="0" smtClean="0"/>
              <a:t>1.a har fortalt sundhedsplejersken om, hvordan man skal vaske hænder.</a:t>
            </a:r>
            <a:br>
              <a:rPr lang="da-DK" sz="1800" dirty="0" smtClean="0"/>
            </a:br>
            <a:endParaRPr lang="da-DK" sz="2800" dirty="0"/>
          </a:p>
        </p:txBody>
      </p:sp>
    </p:spTree>
    <p:extLst>
      <p:ext uri="{BB962C8B-B14F-4D97-AF65-F5344CB8AC3E}">
        <p14:creationId xmlns:p14="http://schemas.microsoft.com/office/powerpoint/2010/main" val="1631139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611560" y="476672"/>
            <a:ext cx="8208912" cy="1754326"/>
          </a:xfrm>
          <a:prstGeom prst="rect">
            <a:avLst/>
          </a:prstGeom>
          <a:noFill/>
        </p:spPr>
        <p:txBody>
          <a:bodyPr wrap="square" rtlCol="0">
            <a:spAutoFit/>
          </a:bodyPr>
          <a:lstStyle/>
          <a:p>
            <a:r>
              <a:rPr lang="da-DK" dirty="0" smtClean="0"/>
              <a:t>Baggrunden:</a:t>
            </a:r>
          </a:p>
          <a:p>
            <a:r>
              <a:rPr lang="da-DK" dirty="0" smtClean="0"/>
              <a:t>Også på Katrinebjergskolen beklager eleverne sig over toiletterne.</a:t>
            </a:r>
          </a:p>
          <a:p>
            <a:r>
              <a:rPr lang="da-DK" dirty="0" smtClean="0"/>
              <a:t>7.X lavede brainstorm over problemstillingen og opstillede følgende områder, som de ville arbejde med sammen med 1.a. 7.x forberedte toiletdagen.</a:t>
            </a:r>
          </a:p>
          <a:p>
            <a:r>
              <a:rPr lang="da-DK" dirty="0" smtClean="0"/>
              <a:t>Når 7.x samarbejdede med 1.a var det for, at formidle viden til andre og inddrage andre brugere.</a:t>
            </a:r>
            <a:endParaRPr lang="da-DK" dirty="0"/>
          </a:p>
        </p:txBody>
      </p:sp>
      <p:graphicFrame>
        <p:nvGraphicFramePr>
          <p:cNvPr id="5" name="Tabel 4"/>
          <p:cNvGraphicFramePr>
            <a:graphicFrameLocks noGrp="1"/>
          </p:cNvGraphicFramePr>
          <p:nvPr>
            <p:extLst>
              <p:ext uri="{D42A27DB-BD31-4B8C-83A1-F6EECF244321}">
                <p14:modId xmlns:p14="http://schemas.microsoft.com/office/powerpoint/2010/main" val="2513919004"/>
              </p:ext>
            </p:extLst>
          </p:nvPr>
        </p:nvGraphicFramePr>
        <p:xfrm>
          <a:off x="1367644" y="2708920"/>
          <a:ext cx="6696744" cy="3751020"/>
        </p:xfrm>
        <a:graphic>
          <a:graphicData uri="http://schemas.openxmlformats.org/drawingml/2006/table">
            <a:tbl>
              <a:tblPr firstRow="1" firstCol="1" bandRow="1">
                <a:tableStyleId>{5C22544A-7EE6-4342-B048-85BDC9FD1C3A}</a:tableStyleId>
              </a:tblPr>
              <a:tblGrid>
                <a:gridCol w="2293638"/>
                <a:gridCol w="1677687"/>
                <a:gridCol w="2725419"/>
              </a:tblGrid>
              <a:tr h="178363">
                <a:tc>
                  <a:txBody>
                    <a:bodyPr/>
                    <a:lstStyle/>
                    <a:p>
                      <a:pPr>
                        <a:lnSpc>
                          <a:spcPct val="115000"/>
                        </a:lnSpc>
                        <a:spcAft>
                          <a:spcPts val="0"/>
                        </a:spcAft>
                      </a:pPr>
                      <a:r>
                        <a:rPr lang="da-DK" sz="1000" dirty="0">
                          <a:effectLst/>
                        </a:rPr>
                        <a:t> </a:t>
                      </a:r>
                      <a:endParaRPr lang="da-DK" sz="700" dirty="0">
                        <a:effectLst/>
                        <a:latin typeface="Calibri"/>
                        <a:ea typeface="SimSun"/>
                        <a:cs typeface="Times New Roman"/>
                      </a:endParaRPr>
                    </a:p>
                  </a:txBody>
                  <a:tcPr marL="43621" marR="43621" marT="0" marB="0"/>
                </a:tc>
                <a:tc>
                  <a:txBody>
                    <a:bodyPr/>
                    <a:lstStyle/>
                    <a:p>
                      <a:pPr>
                        <a:lnSpc>
                          <a:spcPct val="115000"/>
                        </a:lnSpc>
                        <a:spcAft>
                          <a:spcPts val="0"/>
                        </a:spcAft>
                      </a:pPr>
                      <a:r>
                        <a:rPr lang="da-DK" sz="1000">
                          <a:effectLst/>
                        </a:rPr>
                        <a:t>Grupper</a:t>
                      </a:r>
                      <a:endParaRPr lang="da-DK" sz="700">
                        <a:effectLst/>
                        <a:latin typeface="Calibri"/>
                        <a:ea typeface="SimSun"/>
                        <a:cs typeface="Times New Roman"/>
                      </a:endParaRPr>
                    </a:p>
                  </a:txBody>
                  <a:tcPr marL="43621" marR="43621" marT="0" marB="0"/>
                </a:tc>
                <a:tc>
                  <a:txBody>
                    <a:bodyPr/>
                    <a:lstStyle/>
                    <a:p>
                      <a:pPr>
                        <a:lnSpc>
                          <a:spcPct val="115000"/>
                        </a:lnSpc>
                        <a:spcAft>
                          <a:spcPts val="0"/>
                        </a:spcAft>
                      </a:pPr>
                      <a:r>
                        <a:rPr lang="da-DK" sz="1000">
                          <a:effectLst/>
                        </a:rPr>
                        <a:t>Status</a:t>
                      </a:r>
                      <a:endParaRPr lang="da-DK" sz="700">
                        <a:effectLst/>
                        <a:latin typeface="Calibri"/>
                        <a:ea typeface="SimSun"/>
                        <a:cs typeface="Times New Roman"/>
                      </a:endParaRPr>
                    </a:p>
                  </a:txBody>
                  <a:tcPr marL="43621" marR="43621" marT="0" marB="0"/>
                </a:tc>
              </a:tr>
              <a:tr h="443575">
                <a:tc>
                  <a:txBody>
                    <a:bodyPr/>
                    <a:lstStyle/>
                    <a:p>
                      <a:pPr>
                        <a:lnSpc>
                          <a:spcPct val="115000"/>
                        </a:lnSpc>
                        <a:spcAft>
                          <a:spcPts val="0"/>
                        </a:spcAft>
                      </a:pPr>
                      <a:r>
                        <a:rPr lang="da-DK" sz="1000">
                          <a:effectLst/>
                        </a:rPr>
                        <a:t>Spørgeskema til eleverne</a:t>
                      </a:r>
                      <a:endParaRPr lang="da-DK" sz="700">
                        <a:effectLst/>
                        <a:latin typeface="Calibri"/>
                        <a:ea typeface="SimSun"/>
                        <a:cs typeface="Times New Roman"/>
                      </a:endParaRPr>
                    </a:p>
                  </a:txBody>
                  <a:tcPr marL="43621" marR="43621" marT="0" marB="0"/>
                </a:tc>
                <a:tc>
                  <a:txBody>
                    <a:bodyPr/>
                    <a:lstStyle/>
                    <a:p>
                      <a:pPr>
                        <a:lnSpc>
                          <a:spcPct val="115000"/>
                        </a:lnSpc>
                        <a:spcAft>
                          <a:spcPts val="0"/>
                        </a:spcAft>
                      </a:pPr>
                      <a:r>
                        <a:rPr lang="da-DK" sz="1000" dirty="0">
                          <a:solidFill>
                            <a:schemeClr val="tx1"/>
                          </a:solidFill>
                          <a:effectLst/>
                        </a:rPr>
                        <a:t>Oscar, Mohamed, </a:t>
                      </a:r>
                      <a:endParaRPr lang="da-DK" sz="700" dirty="0">
                        <a:solidFill>
                          <a:schemeClr val="tx1"/>
                        </a:solidFill>
                        <a:effectLst/>
                      </a:endParaRPr>
                    </a:p>
                    <a:p>
                      <a:pPr>
                        <a:lnSpc>
                          <a:spcPct val="115000"/>
                        </a:lnSpc>
                        <a:spcAft>
                          <a:spcPts val="0"/>
                        </a:spcAft>
                      </a:pPr>
                      <a:r>
                        <a:rPr lang="da-DK" sz="1000" dirty="0">
                          <a:solidFill>
                            <a:schemeClr val="tx1"/>
                          </a:solidFill>
                          <a:effectLst/>
                        </a:rPr>
                        <a:t> </a:t>
                      </a:r>
                      <a:r>
                        <a:rPr lang="da-DK" sz="1000" dirty="0" smtClean="0">
                          <a:solidFill>
                            <a:schemeClr val="tx1"/>
                          </a:solidFill>
                          <a:effectLst/>
                        </a:rPr>
                        <a:t>Signe</a:t>
                      </a:r>
                      <a:r>
                        <a:rPr lang="da-DK" sz="1000" dirty="0">
                          <a:solidFill>
                            <a:schemeClr val="tx1"/>
                          </a:solidFill>
                          <a:effectLst/>
                        </a:rPr>
                        <a:t>, Anne</a:t>
                      </a:r>
                      <a:endParaRPr lang="da-DK" sz="700" dirty="0">
                        <a:solidFill>
                          <a:schemeClr val="tx1"/>
                        </a:solidFill>
                        <a:effectLst/>
                        <a:latin typeface="Calibri"/>
                        <a:ea typeface="SimSun"/>
                        <a:cs typeface="Times New Roman"/>
                      </a:endParaRPr>
                    </a:p>
                  </a:txBody>
                  <a:tcPr marL="43621" marR="43621" marT="0" marB="0"/>
                </a:tc>
                <a:tc>
                  <a:txBody>
                    <a:bodyPr/>
                    <a:lstStyle/>
                    <a:p>
                      <a:pPr>
                        <a:lnSpc>
                          <a:spcPct val="115000"/>
                        </a:lnSpc>
                        <a:spcAft>
                          <a:spcPts val="0"/>
                        </a:spcAft>
                      </a:pPr>
                      <a:r>
                        <a:rPr lang="da-DK" sz="900">
                          <a:solidFill>
                            <a:schemeClr val="tx1"/>
                          </a:solidFill>
                          <a:effectLst/>
                        </a:rPr>
                        <a:t>Lave spørgeskema til store elever</a:t>
                      </a:r>
                      <a:endParaRPr lang="da-DK" sz="700">
                        <a:solidFill>
                          <a:schemeClr val="tx1"/>
                        </a:solidFill>
                        <a:effectLst/>
                      </a:endParaRPr>
                    </a:p>
                    <a:p>
                      <a:pPr>
                        <a:lnSpc>
                          <a:spcPct val="115000"/>
                        </a:lnSpc>
                        <a:spcAft>
                          <a:spcPts val="0"/>
                        </a:spcAft>
                      </a:pPr>
                      <a:r>
                        <a:rPr lang="da-DK" sz="900">
                          <a:solidFill>
                            <a:schemeClr val="tx1"/>
                          </a:solidFill>
                          <a:effectLst/>
                        </a:rPr>
                        <a:t>Laver sp.skema til små</a:t>
                      </a:r>
                      <a:endParaRPr lang="da-DK" sz="700">
                        <a:solidFill>
                          <a:schemeClr val="tx1"/>
                        </a:solidFill>
                        <a:effectLst/>
                        <a:latin typeface="Calibri"/>
                        <a:ea typeface="SimSun"/>
                        <a:cs typeface="Times New Roman"/>
                      </a:endParaRPr>
                    </a:p>
                  </a:txBody>
                  <a:tcPr marL="43621" marR="43621" marT="0" marB="0"/>
                </a:tc>
              </a:tr>
              <a:tr h="288032">
                <a:tc>
                  <a:txBody>
                    <a:bodyPr/>
                    <a:lstStyle/>
                    <a:p>
                      <a:pPr>
                        <a:lnSpc>
                          <a:spcPct val="115000"/>
                        </a:lnSpc>
                        <a:spcAft>
                          <a:spcPts val="0"/>
                        </a:spcAft>
                      </a:pPr>
                      <a:r>
                        <a:rPr lang="da-DK" sz="1000">
                          <a:effectLst/>
                        </a:rPr>
                        <a:t>Undersøge hvordan rengøringen er</a:t>
                      </a:r>
                      <a:endParaRPr lang="da-DK" sz="700">
                        <a:effectLst/>
                        <a:latin typeface="Calibri"/>
                        <a:ea typeface="SimSun"/>
                        <a:cs typeface="Times New Roman"/>
                      </a:endParaRPr>
                    </a:p>
                  </a:txBody>
                  <a:tcPr marL="43621" marR="43621" marT="0" marB="0"/>
                </a:tc>
                <a:tc>
                  <a:txBody>
                    <a:bodyPr/>
                    <a:lstStyle/>
                    <a:p>
                      <a:pPr>
                        <a:lnSpc>
                          <a:spcPct val="115000"/>
                        </a:lnSpc>
                        <a:spcAft>
                          <a:spcPts val="0"/>
                        </a:spcAft>
                      </a:pPr>
                      <a:r>
                        <a:rPr lang="da-DK" sz="1000">
                          <a:solidFill>
                            <a:schemeClr val="tx1"/>
                          </a:solidFill>
                          <a:effectLst/>
                        </a:rPr>
                        <a:t>Line og Freja</a:t>
                      </a:r>
                      <a:endParaRPr lang="da-DK" sz="700">
                        <a:solidFill>
                          <a:schemeClr val="tx1"/>
                        </a:solidFill>
                        <a:effectLst/>
                        <a:latin typeface="Calibri"/>
                        <a:ea typeface="SimSun"/>
                        <a:cs typeface="Times New Roman"/>
                      </a:endParaRPr>
                    </a:p>
                  </a:txBody>
                  <a:tcPr marL="43621" marR="43621" marT="0" marB="0"/>
                </a:tc>
                <a:tc>
                  <a:txBody>
                    <a:bodyPr/>
                    <a:lstStyle/>
                    <a:p>
                      <a:pPr>
                        <a:lnSpc>
                          <a:spcPct val="115000"/>
                        </a:lnSpc>
                        <a:spcAft>
                          <a:spcPts val="0"/>
                        </a:spcAft>
                      </a:pPr>
                      <a:r>
                        <a:rPr lang="da-DK" sz="900">
                          <a:solidFill>
                            <a:schemeClr val="tx1"/>
                          </a:solidFill>
                          <a:effectLst/>
                        </a:rPr>
                        <a:t> </a:t>
                      </a:r>
                      <a:endParaRPr lang="da-DK" sz="700">
                        <a:solidFill>
                          <a:schemeClr val="tx1"/>
                        </a:solidFill>
                        <a:effectLst/>
                        <a:latin typeface="Calibri"/>
                        <a:ea typeface="SimSun"/>
                        <a:cs typeface="Times New Roman"/>
                      </a:endParaRPr>
                    </a:p>
                  </a:txBody>
                  <a:tcPr marL="43621" marR="43621" marT="0" marB="0"/>
                </a:tc>
              </a:tr>
              <a:tr h="468203">
                <a:tc>
                  <a:txBody>
                    <a:bodyPr/>
                    <a:lstStyle/>
                    <a:p>
                      <a:pPr>
                        <a:lnSpc>
                          <a:spcPct val="115000"/>
                        </a:lnSpc>
                        <a:spcAft>
                          <a:spcPts val="0"/>
                        </a:spcAft>
                      </a:pPr>
                      <a:r>
                        <a:rPr lang="da-DK" sz="1000">
                          <a:effectLst/>
                        </a:rPr>
                        <a:t>Fakta om skolens toiletter</a:t>
                      </a:r>
                      <a:endParaRPr lang="da-DK" sz="700">
                        <a:effectLst/>
                        <a:latin typeface="Calibri"/>
                        <a:ea typeface="SimSun"/>
                        <a:cs typeface="Times New Roman"/>
                      </a:endParaRPr>
                    </a:p>
                  </a:txBody>
                  <a:tcPr marL="43621" marR="43621" marT="0" marB="0"/>
                </a:tc>
                <a:tc>
                  <a:txBody>
                    <a:bodyPr/>
                    <a:lstStyle/>
                    <a:p>
                      <a:pPr>
                        <a:lnSpc>
                          <a:spcPct val="115000"/>
                        </a:lnSpc>
                        <a:spcAft>
                          <a:spcPts val="0"/>
                        </a:spcAft>
                      </a:pPr>
                      <a:r>
                        <a:rPr lang="en-US" sz="1000">
                          <a:solidFill>
                            <a:schemeClr val="tx1"/>
                          </a:solidFill>
                          <a:effectLst/>
                        </a:rPr>
                        <a:t>Benjamin, Lasse, Anders</a:t>
                      </a:r>
                      <a:endParaRPr lang="da-DK" sz="700">
                        <a:solidFill>
                          <a:schemeClr val="tx1"/>
                        </a:solidFill>
                        <a:effectLst/>
                        <a:latin typeface="Calibri"/>
                        <a:ea typeface="SimSun"/>
                        <a:cs typeface="Times New Roman"/>
                      </a:endParaRPr>
                    </a:p>
                  </a:txBody>
                  <a:tcPr marL="43621" marR="43621" marT="0" marB="0"/>
                </a:tc>
                <a:tc>
                  <a:txBody>
                    <a:bodyPr/>
                    <a:lstStyle/>
                    <a:p>
                      <a:pPr>
                        <a:lnSpc>
                          <a:spcPct val="115000"/>
                        </a:lnSpc>
                        <a:spcAft>
                          <a:spcPts val="0"/>
                        </a:spcAft>
                      </a:pPr>
                      <a:r>
                        <a:rPr lang="da-DK" sz="900">
                          <a:solidFill>
                            <a:schemeClr val="tx1"/>
                          </a:solidFill>
                          <a:effectLst/>
                        </a:rPr>
                        <a:t>Tager en gruppe af elever fra 1. kl laver statistik på skolens toiletter</a:t>
                      </a:r>
                      <a:endParaRPr lang="da-DK" sz="700">
                        <a:solidFill>
                          <a:schemeClr val="tx1"/>
                        </a:solidFill>
                        <a:effectLst/>
                        <a:latin typeface="Calibri"/>
                        <a:ea typeface="SimSun"/>
                        <a:cs typeface="Times New Roman"/>
                      </a:endParaRPr>
                    </a:p>
                  </a:txBody>
                  <a:tcPr marL="43621" marR="43621" marT="0" marB="0"/>
                </a:tc>
              </a:tr>
              <a:tr h="468203">
                <a:tc>
                  <a:txBody>
                    <a:bodyPr/>
                    <a:lstStyle/>
                    <a:p>
                      <a:pPr>
                        <a:lnSpc>
                          <a:spcPct val="115000"/>
                        </a:lnSpc>
                        <a:spcAft>
                          <a:spcPts val="0"/>
                        </a:spcAft>
                      </a:pPr>
                      <a:r>
                        <a:rPr lang="da-DK" sz="1000">
                          <a:effectLst/>
                        </a:rPr>
                        <a:t>Forslag til forbedringer på forskellige toiletter</a:t>
                      </a:r>
                      <a:endParaRPr lang="da-DK" sz="700">
                        <a:effectLst/>
                        <a:latin typeface="Calibri"/>
                        <a:ea typeface="SimSun"/>
                        <a:cs typeface="Times New Roman"/>
                      </a:endParaRPr>
                    </a:p>
                  </a:txBody>
                  <a:tcPr marL="43621" marR="43621" marT="0" marB="0"/>
                </a:tc>
                <a:tc>
                  <a:txBody>
                    <a:bodyPr/>
                    <a:lstStyle/>
                    <a:p>
                      <a:pPr>
                        <a:lnSpc>
                          <a:spcPct val="115000"/>
                        </a:lnSpc>
                        <a:spcAft>
                          <a:spcPts val="0"/>
                        </a:spcAft>
                      </a:pPr>
                      <a:r>
                        <a:rPr lang="da-DK" sz="1000">
                          <a:solidFill>
                            <a:schemeClr val="tx1"/>
                          </a:solidFill>
                          <a:effectLst/>
                        </a:rPr>
                        <a:t>Emilie, Therese</a:t>
                      </a:r>
                      <a:endParaRPr lang="da-DK" sz="700">
                        <a:solidFill>
                          <a:schemeClr val="tx1"/>
                        </a:solidFill>
                        <a:effectLst/>
                        <a:latin typeface="Calibri"/>
                        <a:ea typeface="SimSun"/>
                        <a:cs typeface="Times New Roman"/>
                      </a:endParaRPr>
                    </a:p>
                  </a:txBody>
                  <a:tcPr marL="43621" marR="43621" marT="0" marB="0"/>
                </a:tc>
                <a:tc>
                  <a:txBody>
                    <a:bodyPr/>
                    <a:lstStyle/>
                    <a:p>
                      <a:pPr>
                        <a:lnSpc>
                          <a:spcPct val="115000"/>
                        </a:lnSpc>
                        <a:spcAft>
                          <a:spcPts val="0"/>
                        </a:spcAft>
                      </a:pPr>
                      <a:r>
                        <a:rPr lang="da-DK" sz="900">
                          <a:solidFill>
                            <a:schemeClr val="tx1"/>
                          </a:solidFill>
                          <a:effectLst/>
                        </a:rPr>
                        <a:t>Er gået i gang</a:t>
                      </a:r>
                      <a:endParaRPr lang="da-DK" sz="700">
                        <a:solidFill>
                          <a:schemeClr val="tx1"/>
                        </a:solidFill>
                        <a:effectLst/>
                      </a:endParaRPr>
                    </a:p>
                    <a:p>
                      <a:pPr>
                        <a:lnSpc>
                          <a:spcPct val="115000"/>
                        </a:lnSpc>
                        <a:spcAft>
                          <a:spcPts val="0"/>
                        </a:spcAft>
                      </a:pPr>
                      <a:r>
                        <a:rPr lang="da-DK" sz="900">
                          <a:solidFill>
                            <a:schemeClr val="tx1"/>
                          </a:solidFill>
                          <a:effectLst/>
                        </a:rPr>
                        <a:t>Skal overveje hvordan 1. kl. inddrages</a:t>
                      </a:r>
                      <a:endParaRPr lang="da-DK" sz="700">
                        <a:solidFill>
                          <a:schemeClr val="tx1"/>
                        </a:solidFill>
                        <a:effectLst/>
                        <a:latin typeface="Calibri"/>
                        <a:ea typeface="SimSun"/>
                        <a:cs typeface="Times New Roman"/>
                      </a:endParaRPr>
                    </a:p>
                  </a:txBody>
                  <a:tcPr marL="43621" marR="43621" marT="0" marB="0"/>
                </a:tc>
              </a:tr>
              <a:tr h="415554">
                <a:tc>
                  <a:txBody>
                    <a:bodyPr/>
                    <a:lstStyle/>
                    <a:p>
                      <a:pPr>
                        <a:lnSpc>
                          <a:spcPct val="115000"/>
                        </a:lnSpc>
                        <a:spcAft>
                          <a:spcPts val="0"/>
                        </a:spcAft>
                      </a:pPr>
                      <a:r>
                        <a:rPr lang="da-DK" sz="1000" dirty="0">
                          <a:effectLst/>
                        </a:rPr>
                        <a:t>Planlægge ”skydeskive” i toiletterne</a:t>
                      </a:r>
                      <a:endParaRPr lang="da-DK" sz="700" dirty="0">
                        <a:effectLst/>
                        <a:latin typeface="Calibri"/>
                        <a:ea typeface="SimSun"/>
                        <a:cs typeface="Times New Roman"/>
                      </a:endParaRPr>
                    </a:p>
                  </a:txBody>
                  <a:tcPr marL="43621" marR="43621" marT="0" marB="0"/>
                </a:tc>
                <a:tc>
                  <a:txBody>
                    <a:bodyPr/>
                    <a:lstStyle/>
                    <a:p>
                      <a:pPr>
                        <a:lnSpc>
                          <a:spcPct val="115000"/>
                        </a:lnSpc>
                        <a:spcAft>
                          <a:spcPts val="0"/>
                        </a:spcAft>
                      </a:pPr>
                      <a:r>
                        <a:rPr lang="da-DK" sz="1000" dirty="0">
                          <a:solidFill>
                            <a:schemeClr val="tx1"/>
                          </a:solidFill>
                          <a:effectLst/>
                        </a:rPr>
                        <a:t>Nicolaj, Oliver</a:t>
                      </a:r>
                      <a:endParaRPr lang="da-DK" sz="700" dirty="0">
                        <a:solidFill>
                          <a:schemeClr val="tx1"/>
                        </a:solidFill>
                        <a:effectLst/>
                        <a:latin typeface="Calibri"/>
                        <a:ea typeface="SimSun"/>
                        <a:cs typeface="Times New Roman"/>
                      </a:endParaRPr>
                    </a:p>
                  </a:txBody>
                  <a:tcPr marL="43621" marR="43621" marT="0" marB="0"/>
                </a:tc>
                <a:tc>
                  <a:txBody>
                    <a:bodyPr/>
                    <a:lstStyle/>
                    <a:p>
                      <a:pPr>
                        <a:lnSpc>
                          <a:spcPct val="115000"/>
                        </a:lnSpc>
                        <a:spcAft>
                          <a:spcPts val="0"/>
                        </a:spcAft>
                      </a:pPr>
                      <a:r>
                        <a:rPr lang="da-DK" sz="900" dirty="0">
                          <a:solidFill>
                            <a:schemeClr val="tx1"/>
                          </a:solidFill>
                          <a:effectLst/>
                        </a:rPr>
                        <a:t>Skal have tilladelse på kontoret.</a:t>
                      </a:r>
                      <a:endParaRPr lang="da-DK" sz="700" dirty="0">
                        <a:solidFill>
                          <a:schemeClr val="tx1"/>
                        </a:solidFill>
                        <a:effectLst/>
                      </a:endParaRPr>
                    </a:p>
                    <a:p>
                      <a:pPr>
                        <a:lnSpc>
                          <a:spcPct val="115000"/>
                        </a:lnSpc>
                        <a:spcAft>
                          <a:spcPts val="0"/>
                        </a:spcAft>
                      </a:pPr>
                      <a:r>
                        <a:rPr lang="da-DK" sz="900" dirty="0">
                          <a:solidFill>
                            <a:schemeClr val="tx1"/>
                          </a:solidFill>
                          <a:effectLst/>
                        </a:rPr>
                        <a:t>Gennemfører projektet med en gruppe elever fra 1. kl.</a:t>
                      </a:r>
                      <a:endParaRPr lang="da-DK" sz="700" dirty="0">
                        <a:solidFill>
                          <a:schemeClr val="tx1"/>
                        </a:solidFill>
                        <a:effectLst/>
                        <a:latin typeface="Calibri"/>
                        <a:ea typeface="SimSun"/>
                        <a:cs typeface="Times New Roman"/>
                      </a:endParaRPr>
                    </a:p>
                  </a:txBody>
                  <a:tcPr marL="43621" marR="43621" marT="0" marB="0"/>
                </a:tc>
              </a:tr>
              <a:tr h="356726">
                <a:tc>
                  <a:txBody>
                    <a:bodyPr/>
                    <a:lstStyle/>
                    <a:p>
                      <a:pPr>
                        <a:lnSpc>
                          <a:spcPct val="115000"/>
                        </a:lnSpc>
                        <a:spcAft>
                          <a:spcPts val="0"/>
                        </a:spcAft>
                      </a:pPr>
                      <a:r>
                        <a:rPr lang="da-DK" sz="1000">
                          <a:effectLst/>
                        </a:rPr>
                        <a:t>Undersøge om 1-2 pissoir kan lukkes</a:t>
                      </a:r>
                      <a:endParaRPr lang="da-DK" sz="700">
                        <a:effectLst/>
                        <a:latin typeface="Calibri"/>
                        <a:ea typeface="SimSun"/>
                        <a:cs typeface="Times New Roman"/>
                      </a:endParaRPr>
                    </a:p>
                  </a:txBody>
                  <a:tcPr marL="43621" marR="43621" marT="0" marB="0"/>
                </a:tc>
                <a:tc>
                  <a:txBody>
                    <a:bodyPr/>
                    <a:lstStyle/>
                    <a:p>
                      <a:pPr>
                        <a:lnSpc>
                          <a:spcPct val="115000"/>
                        </a:lnSpc>
                        <a:spcAft>
                          <a:spcPts val="0"/>
                        </a:spcAft>
                      </a:pPr>
                      <a:r>
                        <a:rPr lang="da-DK" sz="1000">
                          <a:solidFill>
                            <a:schemeClr val="tx1"/>
                          </a:solidFill>
                          <a:effectLst/>
                        </a:rPr>
                        <a:t>Nahom, Mathias, Mikkel</a:t>
                      </a:r>
                      <a:endParaRPr lang="da-DK" sz="700">
                        <a:solidFill>
                          <a:schemeClr val="tx1"/>
                        </a:solidFill>
                        <a:effectLst/>
                        <a:latin typeface="Calibri"/>
                        <a:ea typeface="SimSun"/>
                        <a:cs typeface="Times New Roman"/>
                      </a:endParaRPr>
                    </a:p>
                  </a:txBody>
                  <a:tcPr marL="43621" marR="43621" marT="0" marB="0"/>
                </a:tc>
                <a:tc>
                  <a:txBody>
                    <a:bodyPr/>
                    <a:lstStyle/>
                    <a:p>
                      <a:pPr>
                        <a:lnSpc>
                          <a:spcPct val="115000"/>
                        </a:lnSpc>
                        <a:spcAft>
                          <a:spcPts val="0"/>
                        </a:spcAft>
                      </a:pPr>
                      <a:r>
                        <a:rPr lang="da-DK" sz="900">
                          <a:solidFill>
                            <a:schemeClr val="tx1"/>
                          </a:solidFill>
                          <a:effectLst/>
                        </a:rPr>
                        <a:t>Skal have tilladelse på kontoret</a:t>
                      </a:r>
                      <a:endParaRPr lang="da-DK" sz="700">
                        <a:solidFill>
                          <a:schemeClr val="tx1"/>
                        </a:solidFill>
                        <a:effectLst/>
                        <a:latin typeface="Calibri"/>
                        <a:ea typeface="SimSun"/>
                        <a:cs typeface="Times New Roman"/>
                      </a:endParaRPr>
                    </a:p>
                  </a:txBody>
                  <a:tcPr marL="43621" marR="43621" marT="0" marB="0"/>
                </a:tc>
              </a:tr>
              <a:tr h="291346">
                <a:tc>
                  <a:txBody>
                    <a:bodyPr/>
                    <a:lstStyle/>
                    <a:p>
                      <a:pPr>
                        <a:lnSpc>
                          <a:spcPct val="115000"/>
                        </a:lnSpc>
                        <a:spcAft>
                          <a:spcPts val="0"/>
                        </a:spcAft>
                      </a:pPr>
                      <a:r>
                        <a:rPr lang="da-DK" sz="1000">
                          <a:effectLst/>
                        </a:rPr>
                        <a:t>Fortælle om bakterier (tælletræ)</a:t>
                      </a:r>
                      <a:endParaRPr lang="da-DK" sz="700">
                        <a:effectLst/>
                        <a:latin typeface="Calibri"/>
                        <a:ea typeface="SimSun"/>
                        <a:cs typeface="Times New Roman"/>
                      </a:endParaRPr>
                    </a:p>
                  </a:txBody>
                  <a:tcPr marL="43621" marR="43621" marT="0" marB="0"/>
                </a:tc>
                <a:tc>
                  <a:txBody>
                    <a:bodyPr/>
                    <a:lstStyle/>
                    <a:p>
                      <a:pPr>
                        <a:lnSpc>
                          <a:spcPct val="115000"/>
                        </a:lnSpc>
                        <a:spcAft>
                          <a:spcPts val="0"/>
                        </a:spcAft>
                      </a:pPr>
                      <a:r>
                        <a:rPr lang="da-DK" sz="1000">
                          <a:solidFill>
                            <a:schemeClr val="tx1"/>
                          </a:solidFill>
                          <a:effectLst/>
                        </a:rPr>
                        <a:t>Marie, Maha</a:t>
                      </a:r>
                      <a:endParaRPr lang="da-DK" sz="700">
                        <a:solidFill>
                          <a:schemeClr val="tx1"/>
                        </a:solidFill>
                        <a:effectLst/>
                        <a:latin typeface="Calibri"/>
                        <a:ea typeface="SimSun"/>
                        <a:cs typeface="Times New Roman"/>
                      </a:endParaRPr>
                    </a:p>
                  </a:txBody>
                  <a:tcPr marL="43621" marR="43621" marT="0" marB="0"/>
                </a:tc>
                <a:tc>
                  <a:txBody>
                    <a:bodyPr/>
                    <a:lstStyle/>
                    <a:p>
                      <a:pPr>
                        <a:lnSpc>
                          <a:spcPct val="115000"/>
                        </a:lnSpc>
                        <a:spcAft>
                          <a:spcPts val="0"/>
                        </a:spcAft>
                      </a:pPr>
                      <a:r>
                        <a:rPr lang="da-DK" sz="900">
                          <a:solidFill>
                            <a:schemeClr val="tx1"/>
                          </a:solidFill>
                          <a:effectLst/>
                        </a:rPr>
                        <a:t>Forklarer for hele 1. kl.</a:t>
                      </a:r>
                      <a:endParaRPr lang="da-DK" sz="700">
                        <a:solidFill>
                          <a:schemeClr val="tx1"/>
                        </a:solidFill>
                        <a:effectLst/>
                        <a:latin typeface="Calibri"/>
                        <a:ea typeface="SimSun"/>
                        <a:cs typeface="Times New Roman"/>
                      </a:endParaRPr>
                    </a:p>
                  </a:txBody>
                  <a:tcPr marL="43621" marR="43621" marT="0" marB="0"/>
                </a:tc>
              </a:tr>
              <a:tr h="312135">
                <a:tc>
                  <a:txBody>
                    <a:bodyPr/>
                    <a:lstStyle/>
                    <a:p>
                      <a:pPr>
                        <a:lnSpc>
                          <a:spcPct val="115000"/>
                        </a:lnSpc>
                        <a:spcAft>
                          <a:spcPts val="0"/>
                        </a:spcAft>
                      </a:pPr>
                      <a:r>
                        <a:rPr lang="da-DK" sz="1000">
                          <a:effectLst/>
                        </a:rPr>
                        <a:t>Håndvask</a:t>
                      </a:r>
                      <a:endParaRPr lang="da-DK" sz="700">
                        <a:effectLst/>
                        <a:latin typeface="Calibri"/>
                        <a:ea typeface="SimSun"/>
                        <a:cs typeface="Times New Roman"/>
                      </a:endParaRPr>
                    </a:p>
                  </a:txBody>
                  <a:tcPr marL="43621" marR="43621" marT="0" marB="0"/>
                </a:tc>
                <a:tc>
                  <a:txBody>
                    <a:bodyPr/>
                    <a:lstStyle/>
                    <a:p>
                      <a:pPr>
                        <a:lnSpc>
                          <a:spcPct val="115000"/>
                        </a:lnSpc>
                        <a:spcAft>
                          <a:spcPts val="0"/>
                        </a:spcAft>
                      </a:pPr>
                      <a:r>
                        <a:rPr lang="da-DK" sz="1000">
                          <a:solidFill>
                            <a:schemeClr val="tx1"/>
                          </a:solidFill>
                          <a:effectLst/>
                        </a:rPr>
                        <a:t>Ubah, Julie</a:t>
                      </a:r>
                      <a:endParaRPr lang="da-DK" sz="700">
                        <a:solidFill>
                          <a:schemeClr val="tx1"/>
                        </a:solidFill>
                        <a:effectLst/>
                        <a:latin typeface="Calibri"/>
                        <a:ea typeface="SimSun"/>
                        <a:cs typeface="Times New Roman"/>
                      </a:endParaRPr>
                    </a:p>
                  </a:txBody>
                  <a:tcPr marL="43621" marR="43621" marT="0" marB="0"/>
                </a:tc>
                <a:tc>
                  <a:txBody>
                    <a:bodyPr/>
                    <a:lstStyle/>
                    <a:p>
                      <a:pPr>
                        <a:lnSpc>
                          <a:spcPct val="115000"/>
                        </a:lnSpc>
                        <a:spcAft>
                          <a:spcPts val="0"/>
                        </a:spcAft>
                      </a:pPr>
                      <a:r>
                        <a:rPr lang="da-DK" sz="900">
                          <a:solidFill>
                            <a:schemeClr val="tx1"/>
                          </a:solidFill>
                          <a:effectLst/>
                        </a:rPr>
                        <a:t>Gennemfører med hele 1. kl.</a:t>
                      </a:r>
                      <a:endParaRPr lang="da-DK" sz="700">
                        <a:solidFill>
                          <a:schemeClr val="tx1"/>
                        </a:solidFill>
                        <a:effectLst/>
                        <a:latin typeface="Calibri"/>
                        <a:ea typeface="SimSun"/>
                        <a:cs typeface="Times New Roman"/>
                      </a:endParaRPr>
                    </a:p>
                  </a:txBody>
                  <a:tcPr marL="43621" marR="43621" marT="0" marB="0"/>
                </a:tc>
              </a:tr>
              <a:tr h="263929">
                <a:tc>
                  <a:txBody>
                    <a:bodyPr/>
                    <a:lstStyle/>
                    <a:p>
                      <a:pPr>
                        <a:lnSpc>
                          <a:spcPct val="115000"/>
                        </a:lnSpc>
                        <a:spcAft>
                          <a:spcPts val="0"/>
                        </a:spcAft>
                      </a:pPr>
                      <a:r>
                        <a:rPr lang="da-DK" sz="1000">
                          <a:effectLst/>
                        </a:rPr>
                        <a:t>Hvordan finder vi bakterier? Hvor skal vi undersøge?</a:t>
                      </a:r>
                      <a:endParaRPr lang="da-DK" sz="700">
                        <a:effectLst/>
                        <a:latin typeface="Calibri"/>
                        <a:ea typeface="SimSun"/>
                        <a:cs typeface="Times New Roman"/>
                      </a:endParaRPr>
                    </a:p>
                  </a:txBody>
                  <a:tcPr marL="43621" marR="43621" marT="0" marB="0"/>
                </a:tc>
                <a:tc>
                  <a:txBody>
                    <a:bodyPr/>
                    <a:lstStyle/>
                    <a:p>
                      <a:pPr>
                        <a:lnSpc>
                          <a:spcPct val="115000"/>
                        </a:lnSpc>
                        <a:spcAft>
                          <a:spcPts val="0"/>
                        </a:spcAft>
                      </a:pPr>
                      <a:r>
                        <a:rPr lang="da-DK" sz="1000">
                          <a:solidFill>
                            <a:schemeClr val="tx1"/>
                          </a:solidFill>
                          <a:effectLst/>
                        </a:rPr>
                        <a:t>Marjam, Dina</a:t>
                      </a:r>
                      <a:endParaRPr lang="da-DK" sz="700">
                        <a:solidFill>
                          <a:schemeClr val="tx1"/>
                        </a:solidFill>
                        <a:effectLst/>
                        <a:latin typeface="Calibri"/>
                        <a:ea typeface="SimSun"/>
                        <a:cs typeface="Times New Roman"/>
                      </a:endParaRPr>
                    </a:p>
                  </a:txBody>
                  <a:tcPr marL="43621" marR="43621" marT="0" marB="0"/>
                </a:tc>
                <a:tc>
                  <a:txBody>
                    <a:bodyPr/>
                    <a:lstStyle/>
                    <a:p>
                      <a:pPr>
                        <a:lnSpc>
                          <a:spcPct val="115000"/>
                        </a:lnSpc>
                        <a:spcAft>
                          <a:spcPts val="0"/>
                        </a:spcAft>
                      </a:pPr>
                      <a:r>
                        <a:rPr lang="da-DK" sz="900" dirty="0">
                          <a:solidFill>
                            <a:schemeClr val="tx1"/>
                          </a:solidFill>
                          <a:effectLst/>
                        </a:rPr>
                        <a:t>Undersøger med en lille gruppe 1. kl.</a:t>
                      </a:r>
                      <a:endParaRPr lang="da-DK" sz="700" dirty="0">
                        <a:solidFill>
                          <a:schemeClr val="tx1"/>
                        </a:solidFill>
                        <a:effectLst/>
                        <a:latin typeface="Calibri"/>
                        <a:ea typeface="SimSun"/>
                        <a:cs typeface="Times New Roman"/>
                      </a:endParaRPr>
                    </a:p>
                  </a:txBody>
                  <a:tcPr marL="43621" marR="43621" marT="0" marB="0"/>
                </a:tc>
              </a:tr>
              <a:tr h="178363">
                <a:tc>
                  <a:txBody>
                    <a:bodyPr/>
                    <a:lstStyle/>
                    <a:p>
                      <a:pPr>
                        <a:lnSpc>
                          <a:spcPct val="115000"/>
                        </a:lnSpc>
                        <a:spcAft>
                          <a:spcPts val="0"/>
                        </a:spcAft>
                      </a:pPr>
                      <a:r>
                        <a:rPr lang="da-DK" sz="1000" dirty="0">
                          <a:effectLst/>
                        </a:rPr>
                        <a:t>Planlæg/ide til film</a:t>
                      </a:r>
                      <a:endParaRPr lang="da-DK" sz="700" dirty="0">
                        <a:effectLst/>
                        <a:latin typeface="Calibri"/>
                        <a:ea typeface="SimSun"/>
                        <a:cs typeface="Times New Roman"/>
                      </a:endParaRPr>
                    </a:p>
                  </a:txBody>
                  <a:tcPr marL="43621" marR="43621" marT="0" marB="0"/>
                </a:tc>
                <a:tc>
                  <a:txBody>
                    <a:bodyPr/>
                    <a:lstStyle/>
                    <a:p>
                      <a:pPr>
                        <a:lnSpc>
                          <a:spcPct val="115000"/>
                        </a:lnSpc>
                        <a:spcAft>
                          <a:spcPts val="0"/>
                        </a:spcAft>
                      </a:pPr>
                      <a:r>
                        <a:rPr lang="da-DK" sz="1000">
                          <a:effectLst/>
                        </a:rPr>
                        <a:t> </a:t>
                      </a:r>
                      <a:endParaRPr lang="da-DK" sz="700">
                        <a:effectLst/>
                        <a:latin typeface="Calibri"/>
                        <a:ea typeface="SimSun"/>
                        <a:cs typeface="Times New Roman"/>
                      </a:endParaRPr>
                    </a:p>
                  </a:txBody>
                  <a:tcPr marL="43621" marR="43621" marT="0" marB="0"/>
                </a:tc>
                <a:tc>
                  <a:txBody>
                    <a:bodyPr/>
                    <a:lstStyle/>
                    <a:p>
                      <a:pPr>
                        <a:lnSpc>
                          <a:spcPct val="115000"/>
                        </a:lnSpc>
                        <a:spcAft>
                          <a:spcPts val="0"/>
                        </a:spcAft>
                      </a:pPr>
                      <a:r>
                        <a:rPr lang="da-DK" sz="900" dirty="0">
                          <a:effectLst/>
                        </a:rPr>
                        <a:t> </a:t>
                      </a:r>
                      <a:endParaRPr lang="da-DK" sz="700" dirty="0">
                        <a:effectLst/>
                        <a:latin typeface="Calibri"/>
                        <a:ea typeface="SimSun"/>
                        <a:cs typeface="Times New Roman"/>
                      </a:endParaRPr>
                    </a:p>
                  </a:txBody>
                  <a:tcPr marL="43621" marR="43621" marT="0" marB="0"/>
                </a:tc>
              </a:tr>
            </a:tbl>
          </a:graphicData>
        </a:graphic>
      </p:graphicFrame>
    </p:spTree>
    <p:extLst>
      <p:ext uri="{BB962C8B-B14F-4D97-AF65-F5344CB8AC3E}">
        <p14:creationId xmlns:p14="http://schemas.microsoft.com/office/powerpoint/2010/main" val="2761974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1890090000"/>
              </p:ext>
            </p:extLst>
          </p:nvPr>
        </p:nvGraphicFramePr>
        <p:xfrm>
          <a:off x="1331640" y="2564904"/>
          <a:ext cx="6408712" cy="3326324"/>
        </p:xfrm>
        <a:graphic>
          <a:graphicData uri="http://schemas.openxmlformats.org/drawingml/2006/table">
            <a:tbl>
              <a:tblPr firstRow="1" firstCol="1" bandRow="1">
                <a:tableStyleId>{5C22544A-7EE6-4342-B048-85BDC9FD1C3A}</a:tableStyleId>
              </a:tblPr>
              <a:tblGrid>
                <a:gridCol w="2136019"/>
                <a:gridCol w="2136019"/>
                <a:gridCol w="2136674"/>
              </a:tblGrid>
              <a:tr h="390384">
                <a:tc>
                  <a:txBody>
                    <a:bodyPr/>
                    <a:lstStyle/>
                    <a:p>
                      <a:pPr marL="457200">
                        <a:lnSpc>
                          <a:spcPct val="115000"/>
                        </a:lnSpc>
                        <a:spcAft>
                          <a:spcPts val="0"/>
                        </a:spcAft>
                      </a:pPr>
                      <a:r>
                        <a:rPr lang="da-DK" sz="1100" dirty="0">
                          <a:effectLst/>
                        </a:rPr>
                        <a:t>Arbejdsopgave</a:t>
                      </a:r>
                      <a:endParaRPr lang="da-DK" sz="1100" dirty="0">
                        <a:effectLst/>
                        <a:latin typeface="Calibri"/>
                        <a:ea typeface="SimSun"/>
                        <a:cs typeface="Times New Roman"/>
                      </a:endParaRPr>
                    </a:p>
                  </a:txBody>
                  <a:tcPr marL="68580" marR="68580" marT="0" marB="0"/>
                </a:tc>
                <a:tc>
                  <a:txBody>
                    <a:bodyPr/>
                    <a:lstStyle/>
                    <a:p>
                      <a:pPr marL="457200">
                        <a:lnSpc>
                          <a:spcPct val="115000"/>
                        </a:lnSpc>
                        <a:spcAft>
                          <a:spcPts val="0"/>
                        </a:spcAft>
                      </a:pPr>
                      <a:r>
                        <a:rPr lang="da-DK" sz="1100">
                          <a:effectLst/>
                        </a:rPr>
                        <a:t>Styres af disse elever fra 7.x</a:t>
                      </a:r>
                      <a:endParaRPr lang="da-DK" sz="1100">
                        <a:effectLst/>
                        <a:latin typeface="Calibri"/>
                        <a:ea typeface="SimSun"/>
                        <a:cs typeface="Times New Roman"/>
                      </a:endParaRPr>
                    </a:p>
                  </a:txBody>
                  <a:tcPr marL="68580" marR="68580" marT="0" marB="0"/>
                </a:tc>
                <a:tc>
                  <a:txBody>
                    <a:bodyPr/>
                    <a:lstStyle/>
                    <a:p>
                      <a:pPr marL="457200">
                        <a:lnSpc>
                          <a:spcPct val="115000"/>
                        </a:lnSpc>
                        <a:spcAft>
                          <a:spcPts val="0"/>
                        </a:spcAft>
                      </a:pPr>
                      <a:r>
                        <a:rPr lang="da-DK" sz="1100">
                          <a:effectLst/>
                        </a:rPr>
                        <a:t>For hele klassen/kun for nogle i klassen</a:t>
                      </a:r>
                      <a:endParaRPr lang="da-DK" sz="1100">
                        <a:effectLst/>
                        <a:latin typeface="Calibri"/>
                        <a:ea typeface="SimSun"/>
                        <a:cs typeface="Times New Roman"/>
                      </a:endParaRPr>
                    </a:p>
                  </a:txBody>
                  <a:tcPr marL="68580" marR="68580" marT="0" marB="0"/>
                </a:tc>
              </a:tr>
              <a:tr h="390384">
                <a:tc>
                  <a:txBody>
                    <a:bodyPr/>
                    <a:lstStyle/>
                    <a:p>
                      <a:pPr marL="457200">
                        <a:lnSpc>
                          <a:spcPct val="115000"/>
                        </a:lnSpc>
                        <a:spcAft>
                          <a:spcPts val="0"/>
                        </a:spcAft>
                      </a:pPr>
                      <a:r>
                        <a:rPr lang="da-DK" sz="1100">
                          <a:effectLst/>
                        </a:rPr>
                        <a:t>Vaske hænder</a:t>
                      </a:r>
                      <a:endParaRPr lang="da-DK" sz="1100">
                        <a:effectLst/>
                        <a:latin typeface="Calibri"/>
                        <a:ea typeface="SimSun"/>
                        <a:cs typeface="Times New Roman"/>
                      </a:endParaRPr>
                    </a:p>
                  </a:txBody>
                  <a:tcPr marL="68580" marR="68580" marT="0" marB="0"/>
                </a:tc>
                <a:tc>
                  <a:txBody>
                    <a:bodyPr/>
                    <a:lstStyle/>
                    <a:p>
                      <a:pPr marL="457200">
                        <a:lnSpc>
                          <a:spcPct val="115000"/>
                        </a:lnSpc>
                        <a:spcAft>
                          <a:spcPts val="0"/>
                        </a:spcAft>
                      </a:pPr>
                      <a:r>
                        <a:rPr lang="da-DK" sz="1100">
                          <a:effectLst/>
                        </a:rPr>
                        <a:t>Ubah og Julie</a:t>
                      </a:r>
                      <a:endParaRPr lang="da-DK" sz="1100">
                        <a:effectLst/>
                        <a:latin typeface="Calibri"/>
                        <a:ea typeface="SimSun"/>
                        <a:cs typeface="Times New Roman"/>
                      </a:endParaRPr>
                    </a:p>
                  </a:txBody>
                  <a:tcPr marL="68580" marR="68580" marT="0" marB="0"/>
                </a:tc>
                <a:tc>
                  <a:txBody>
                    <a:bodyPr/>
                    <a:lstStyle/>
                    <a:p>
                      <a:pPr marL="457200">
                        <a:lnSpc>
                          <a:spcPct val="115000"/>
                        </a:lnSpc>
                        <a:spcAft>
                          <a:spcPts val="0"/>
                        </a:spcAft>
                      </a:pPr>
                      <a:r>
                        <a:rPr lang="da-DK" sz="1100">
                          <a:effectLst/>
                        </a:rPr>
                        <a:t>Hele klassen i mindre grupper</a:t>
                      </a:r>
                      <a:endParaRPr lang="da-DK" sz="1100">
                        <a:effectLst/>
                        <a:latin typeface="Calibri"/>
                        <a:ea typeface="SimSun"/>
                        <a:cs typeface="Times New Roman"/>
                      </a:endParaRPr>
                    </a:p>
                  </a:txBody>
                  <a:tcPr marL="68580" marR="68580" marT="0" marB="0"/>
                </a:tc>
              </a:tr>
              <a:tr h="189297">
                <a:tc>
                  <a:txBody>
                    <a:bodyPr/>
                    <a:lstStyle/>
                    <a:p>
                      <a:pPr marL="457200">
                        <a:lnSpc>
                          <a:spcPct val="115000"/>
                        </a:lnSpc>
                        <a:spcAft>
                          <a:spcPts val="0"/>
                        </a:spcAft>
                      </a:pPr>
                      <a:r>
                        <a:rPr lang="da-DK" sz="1100">
                          <a:effectLst/>
                        </a:rPr>
                        <a:t>Spørgeskemaer</a:t>
                      </a:r>
                      <a:endParaRPr lang="da-DK" sz="1100">
                        <a:effectLst/>
                        <a:latin typeface="Calibri"/>
                        <a:ea typeface="SimSun"/>
                        <a:cs typeface="Times New Roman"/>
                      </a:endParaRPr>
                    </a:p>
                  </a:txBody>
                  <a:tcPr marL="68580" marR="68580" marT="0" marB="0"/>
                </a:tc>
                <a:tc>
                  <a:txBody>
                    <a:bodyPr/>
                    <a:lstStyle/>
                    <a:p>
                      <a:pPr marL="457200">
                        <a:lnSpc>
                          <a:spcPct val="115000"/>
                        </a:lnSpc>
                        <a:spcAft>
                          <a:spcPts val="0"/>
                        </a:spcAft>
                      </a:pPr>
                      <a:r>
                        <a:rPr lang="da-DK" sz="1100">
                          <a:effectLst/>
                        </a:rPr>
                        <a:t>Anne og Signe</a:t>
                      </a:r>
                      <a:endParaRPr lang="da-DK" sz="1100">
                        <a:effectLst/>
                        <a:latin typeface="Calibri"/>
                        <a:ea typeface="SimSun"/>
                        <a:cs typeface="Times New Roman"/>
                      </a:endParaRPr>
                    </a:p>
                  </a:txBody>
                  <a:tcPr marL="68580" marR="68580" marT="0" marB="0"/>
                </a:tc>
                <a:tc>
                  <a:txBody>
                    <a:bodyPr/>
                    <a:lstStyle/>
                    <a:p>
                      <a:pPr marL="457200">
                        <a:lnSpc>
                          <a:spcPct val="115000"/>
                        </a:lnSpc>
                        <a:spcAft>
                          <a:spcPts val="0"/>
                        </a:spcAft>
                      </a:pPr>
                      <a:r>
                        <a:rPr lang="da-DK" sz="1100">
                          <a:effectLst/>
                        </a:rPr>
                        <a:t>En lille gruppe</a:t>
                      </a:r>
                      <a:endParaRPr lang="da-DK" sz="1100">
                        <a:effectLst/>
                        <a:latin typeface="Calibri"/>
                        <a:ea typeface="SimSun"/>
                        <a:cs typeface="Times New Roman"/>
                      </a:endParaRPr>
                    </a:p>
                  </a:txBody>
                  <a:tcPr marL="68580" marR="68580" marT="0" marB="0"/>
                </a:tc>
              </a:tr>
              <a:tr h="189297">
                <a:tc>
                  <a:txBody>
                    <a:bodyPr/>
                    <a:lstStyle/>
                    <a:p>
                      <a:pPr marL="457200">
                        <a:lnSpc>
                          <a:spcPct val="115000"/>
                        </a:lnSpc>
                        <a:spcAft>
                          <a:spcPts val="0"/>
                        </a:spcAft>
                      </a:pPr>
                      <a:r>
                        <a:rPr lang="da-DK" sz="1100">
                          <a:effectLst/>
                        </a:rPr>
                        <a:t>Spørgeskemaer</a:t>
                      </a:r>
                      <a:endParaRPr lang="da-DK" sz="1100">
                        <a:effectLst/>
                        <a:latin typeface="Calibri"/>
                        <a:ea typeface="SimSun"/>
                        <a:cs typeface="Times New Roman"/>
                      </a:endParaRPr>
                    </a:p>
                  </a:txBody>
                  <a:tcPr marL="68580" marR="68580" marT="0" marB="0"/>
                </a:tc>
                <a:tc>
                  <a:txBody>
                    <a:bodyPr/>
                    <a:lstStyle/>
                    <a:p>
                      <a:pPr marL="457200">
                        <a:lnSpc>
                          <a:spcPct val="115000"/>
                        </a:lnSpc>
                        <a:spcAft>
                          <a:spcPts val="0"/>
                        </a:spcAft>
                      </a:pPr>
                      <a:r>
                        <a:rPr lang="da-DK" sz="1100">
                          <a:effectLst/>
                        </a:rPr>
                        <a:t>Oskar og Mohamed</a:t>
                      </a:r>
                      <a:endParaRPr lang="da-DK" sz="1100">
                        <a:effectLst/>
                        <a:latin typeface="Calibri"/>
                        <a:ea typeface="SimSun"/>
                        <a:cs typeface="Times New Roman"/>
                      </a:endParaRPr>
                    </a:p>
                  </a:txBody>
                  <a:tcPr marL="68580" marR="68580" marT="0" marB="0"/>
                </a:tc>
                <a:tc>
                  <a:txBody>
                    <a:bodyPr/>
                    <a:lstStyle/>
                    <a:p>
                      <a:pPr marL="457200">
                        <a:lnSpc>
                          <a:spcPct val="115000"/>
                        </a:lnSpc>
                        <a:spcAft>
                          <a:spcPts val="0"/>
                        </a:spcAft>
                      </a:pPr>
                      <a:r>
                        <a:rPr lang="da-DK" sz="1100">
                          <a:effectLst/>
                        </a:rPr>
                        <a:t>En lille gruppe</a:t>
                      </a:r>
                      <a:endParaRPr lang="da-DK" sz="1100">
                        <a:effectLst/>
                        <a:latin typeface="Calibri"/>
                        <a:ea typeface="SimSun"/>
                        <a:cs typeface="Times New Roman"/>
                      </a:endParaRPr>
                    </a:p>
                  </a:txBody>
                  <a:tcPr marL="68580" marR="68580" marT="0" marB="0"/>
                </a:tc>
              </a:tr>
              <a:tr h="390384">
                <a:tc>
                  <a:txBody>
                    <a:bodyPr/>
                    <a:lstStyle/>
                    <a:p>
                      <a:pPr marL="457200">
                        <a:lnSpc>
                          <a:spcPct val="115000"/>
                        </a:lnSpc>
                        <a:spcAft>
                          <a:spcPts val="0"/>
                        </a:spcAft>
                      </a:pPr>
                      <a:r>
                        <a:rPr lang="da-DK" sz="1100">
                          <a:effectLst/>
                        </a:rPr>
                        <a:t>Fakta om skolens toiletter</a:t>
                      </a:r>
                      <a:endParaRPr lang="da-DK" sz="1100">
                        <a:effectLst/>
                        <a:latin typeface="Calibri"/>
                        <a:ea typeface="SimSun"/>
                        <a:cs typeface="Times New Roman"/>
                      </a:endParaRPr>
                    </a:p>
                  </a:txBody>
                  <a:tcPr marL="68580" marR="68580" marT="0" marB="0"/>
                </a:tc>
                <a:tc>
                  <a:txBody>
                    <a:bodyPr/>
                    <a:lstStyle/>
                    <a:p>
                      <a:pPr marL="457200">
                        <a:lnSpc>
                          <a:spcPct val="115000"/>
                        </a:lnSpc>
                        <a:spcAft>
                          <a:spcPts val="0"/>
                        </a:spcAft>
                      </a:pPr>
                      <a:r>
                        <a:rPr lang="da-DK" sz="1100">
                          <a:effectLst/>
                        </a:rPr>
                        <a:t>Anders, Benjamin og Lasse</a:t>
                      </a:r>
                      <a:endParaRPr lang="da-DK" sz="1100">
                        <a:effectLst/>
                        <a:latin typeface="Calibri"/>
                        <a:ea typeface="SimSun"/>
                        <a:cs typeface="Times New Roman"/>
                      </a:endParaRPr>
                    </a:p>
                  </a:txBody>
                  <a:tcPr marL="68580" marR="68580" marT="0" marB="0"/>
                </a:tc>
                <a:tc>
                  <a:txBody>
                    <a:bodyPr/>
                    <a:lstStyle/>
                    <a:p>
                      <a:pPr marL="457200">
                        <a:lnSpc>
                          <a:spcPct val="115000"/>
                        </a:lnSpc>
                        <a:spcAft>
                          <a:spcPts val="0"/>
                        </a:spcAft>
                      </a:pPr>
                      <a:r>
                        <a:rPr lang="da-DK" sz="1100">
                          <a:effectLst/>
                        </a:rPr>
                        <a:t>En lille gruppe</a:t>
                      </a:r>
                      <a:endParaRPr lang="da-DK" sz="1100">
                        <a:effectLst/>
                        <a:latin typeface="Calibri"/>
                        <a:ea typeface="SimSun"/>
                        <a:cs typeface="Times New Roman"/>
                      </a:endParaRPr>
                    </a:p>
                  </a:txBody>
                  <a:tcPr marL="68580" marR="68580" marT="0" marB="0"/>
                </a:tc>
              </a:tr>
              <a:tr h="189297">
                <a:tc>
                  <a:txBody>
                    <a:bodyPr/>
                    <a:lstStyle/>
                    <a:p>
                      <a:pPr marL="457200">
                        <a:lnSpc>
                          <a:spcPct val="115000"/>
                        </a:lnSpc>
                        <a:spcAft>
                          <a:spcPts val="0"/>
                        </a:spcAft>
                      </a:pPr>
                      <a:r>
                        <a:rPr lang="da-DK" sz="1100">
                          <a:effectLst/>
                        </a:rPr>
                        <a:t>Planlægge skydeskive</a:t>
                      </a:r>
                      <a:endParaRPr lang="da-DK" sz="1100">
                        <a:effectLst/>
                        <a:latin typeface="Calibri"/>
                        <a:ea typeface="SimSun"/>
                        <a:cs typeface="Times New Roman"/>
                      </a:endParaRPr>
                    </a:p>
                  </a:txBody>
                  <a:tcPr marL="68580" marR="68580" marT="0" marB="0"/>
                </a:tc>
                <a:tc>
                  <a:txBody>
                    <a:bodyPr/>
                    <a:lstStyle/>
                    <a:p>
                      <a:pPr marL="457200">
                        <a:lnSpc>
                          <a:spcPct val="115000"/>
                        </a:lnSpc>
                        <a:spcAft>
                          <a:spcPts val="0"/>
                        </a:spcAft>
                      </a:pPr>
                      <a:r>
                        <a:rPr lang="da-DK" sz="1100">
                          <a:effectLst/>
                        </a:rPr>
                        <a:t>Nicolaj og oliver</a:t>
                      </a:r>
                      <a:endParaRPr lang="da-DK" sz="1100">
                        <a:effectLst/>
                        <a:latin typeface="Calibri"/>
                        <a:ea typeface="SimSun"/>
                        <a:cs typeface="Times New Roman"/>
                      </a:endParaRPr>
                    </a:p>
                  </a:txBody>
                  <a:tcPr marL="68580" marR="68580" marT="0" marB="0"/>
                </a:tc>
                <a:tc>
                  <a:txBody>
                    <a:bodyPr/>
                    <a:lstStyle/>
                    <a:p>
                      <a:pPr marL="457200">
                        <a:lnSpc>
                          <a:spcPct val="115000"/>
                        </a:lnSpc>
                        <a:spcAft>
                          <a:spcPts val="0"/>
                        </a:spcAft>
                      </a:pPr>
                      <a:r>
                        <a:rPr lang="da-DK" sz="1100">
                          <a:effectLst/>
                        </a:rPr>
                        <a:t>En meget lille gruppe</a:t>
                      </a:r>
                      <a:endParaRPr lang="da-DK" sz="1100">
                        <a:effectLst/>
                        <a:latin typeface="Calibri"/>
                        <a:ea typeface="SimSun"/>
                        <a:cs typeface="Times New Roman"/>
                      </a:endParaRPr>
                    </a:p>
                  </a:txBody>
                  <a:tcPr marL="68580" marR="68580" marT="0" marB="0"/>
                </a:tc>
              </a:tr>
              <a:tr h="390384">
                <a:tc>
                  <a:txBody>
                    <a:bodyPr/>
                    <a:lstStyle/>
                    <a:p>
                      <a:pPr marL="457200">
                        <a:lnSpc>
                          <a:spcPct val="115000"/>
                        </a:lnSpc>
                        <a:spcAft>
                          <a:spcPts val="0"/>
                        </a:spcAft>
                      </a:pPr>
                      <a:r>
                        <a:rPr lang="da-DK" sz="1100">
                          <a:effectLst/>
                        </a:rPr>
                        <a:t>Finde bakterier</a:t>
                      </a:r>
                      <a:endParaRPr lang="da-DK" sz="1100">
                        <a:effectLst/>
                        <a:latin typeface="Calibri"/>
                        <a:ea typeface="SimSun"/>
                        <a:cs typeface="Times New Roman"/>
                      </a:endParaRPr>
                    </a:p>
                  </a:txBody>
                  <a:tcPr marL="68580" marR="68580" marT="0" marB="0"/>
                </a:tc>
                <a:tc>
                  <a:txBody>
                    <a:bodyPr/>
                    <a:lstStyle/>
                    <a:p>
                      <a:pPr marL="457200">
                        <a:lnSpc>
                          <a:spcPct val="115000"/>
                        </a:lnSpc>
                        <a:spcAft>
                          <a:spcPts val="0"/>
                        </a:spcAft>
                      </a:pPr>
                      <a:r>
                        <a:rPr lang="da-DK" sz="1100">
                          <a:effectLst/>
                        </a:rPr>
                        <a:t>Marjam og Dina</a:t>
                      </a:r>
                      <a:endParaRPr lang="da-DK" sz="1100">
                        <a:effectLst/>
                        <a:latin typeface="Calibri"/>
                        <a:ea typeface="SimSun"/>
                        <a:cs typeface="Times New Roman"/>
                      </a:endParaRPr>
                    </a:p>
                  </a:txBody>
                  <a:tcPr marL="68580" marR="68580" marT="0" marB="0"/>
                </a:tc>
                <a:tc>
                  <a:txBody>
                    <a:bodyPr/>
                    <a:lstStyle/>
                    <a:p>
                      <a:pPr marL="457200">
                        <a:lnSpc>
                          <a:spcPct val="115000"/>
                        </a:lnSpc>
                        <a:spcAft>
                          <a:spcPts val="0"/>
                        </a:spcAft>
                      </a:pPr>
                      <a:r>
                        <a:rPr lang="da-DK" sz="1100">
                          <a:effectLst/>
                        </a:rPr>
                        <a:t>En lille gruppe (evt. to grupper)</a:t>
                      </a:r>
                      <a:endParaRPr lang="da-DK" sz="1100">
                        <a:effectLst/>
                        <a:latin typeface="Calibri"/>
                        <a:ea typeface="SimSun"/>
                        <a:cs typeface="Times New Roman"/>
                      </a:endParaRPr>
                    </a:p>
                  </a:txBody>
                  <a:tcPr marL="68580" marR="68580" marT="0" marB="0"/>
                </a:tc>
              </a:tr>
              <a:tr h="189297">
                <a:tc>
                  <a:txBody>
                    <a:bodyPr/>
                    <a:lstStyle/>
                    <a:p>
                      <a:pPr marL="457200">
                        <a:lnSpc>
                          <a:spcPct val="115000"/>
                        </a:lnSpc>
                        <a:spcAft>
                          <a:spcPts val="0"/>
                        </a:spcAft>
                      </a:pPr>
                      <a:r>
                        <a:rPr lang="da-DK" sz="1100">
                          <a:effectLst/>
                        </a:rPr>
                        <a:t> </a:t>
                      </a:r>
                      <a:endParaRPr lang="da-DK" sz="1100">
                        <a:effectLst/>
                        <a:latin typeface="Calibri"/>
                        <a:ea typeface="SimSun"/>
                        <a:cs typeface="Times New Roman"/>
                      </a:endParaRPr>
                    </a:p>
                  </a:txBody>
                  <a:tcPr marL="68580" marR="68580" marT="0" marB="0"/>
                </a:tc>
                <a:tc>
                  <a:txBody>
                    <a:bodyPr/>
                    <a:lstStyle/>
                    <a:p>
                      <a:pPr marL="457200">
                        <a:lnSpc>
                          <a:spcPct val="115000"/>
                        </a:lnSpc>
                        <a:spcAft>
                          <a:spcPts val="0"/>
                        </a:spcAft>
                      </a:pPr>
                      <a:r>
                        <a:rPr lang="da-DK" sz="1100">
                          <a:effectLst/>
                        </a:rPr>
                        <a:t> </a:t>
                      </a:r>
                      <a:endParaRPr lang="da-DK" sz="1100">
                        <a:effectLst/>
                        <a:latin typeface="Calibri"/>
                        <a:ea typeface="SimSun"/>
                        <a:cs typeface="Times New Roman"/>
                      </a:endParaRPr>
                    </a:p>
                  </a:txBody>
                  <a:tcPr marL="68580" marR="68580" marT="0" marB="0"/>
                </a:tc>
                <a:tc>
                  <a:txBody>
                    <a:bodyPr/>
                    <a:lstStyle/>
                    <a:p>
                      <a:pPr marL="457200">
                        <a:lnSpc>
                          <a:spcPct val="115000"/>
                        </a:lnSpc>
                        <a:spcAft>
                          <a:spcPts val="0"/>
                        </a:spcAft>
                      </a:pPr>
                      <a:r>
                        <a:rPr lang="da-DK" sz="1100">
                          <a:effectLst/>
                        </a:rPr>
                        <a:t> </a:t>
                      </a:r>
                      <a:endParaRPr lang="da-DK" sz="1100">
                        <a:effectLst/>
                        <a:latin typeface="Calibri"/>
                        <a:ea typeface="SimSun"/>
                        <a:cs typeface="Times New Roman"/>
                      </a:endParaRPr>
                    </a:p>
                  </a:txBody>
                  <a:tcPr marL="68580" marR="68580" marT="0" marB="0"/>
                </a:tc>
              </a:tr>
              <a:tr h="993644">
                <a:tc>
                  <a:txBody>
                    <a:bodyPr/>
                    <a:lstStyle/>
                    <a:p>
                      <a:pPr marL="457200">
                        <a:lnSpc>
                          <a:spcPct val="115000"/>
                        </a:lnSpc>
                        <a:spcAft>
                          <a:spcPts val="0"/>
                        </a:spcAft>
                      </a:pPr>
                      <a:r>
                        <a:rPr lang="da-DK" sz="1100" dirty="0">
                          <a:effectLst/>
                        </a:rPr>
                        <a:t>Opsamling</a:t>
                      </a:r>
                      <a:endParaRPr lang="da-DK" sz="1100" dirty="0">
                        <a:effectLst/>
                        <a:latin typeface="Calibri"/>
                        <a:ea typeface="SimSun"/>
                        <a:cs typeface="Times New Roman"/>
                      </a:endParaRPr>
                    </a:p>
                  </a:txBody>
                  <a:tcPr marL="68580" marR="68580" marT="0" marB="0"/>
                </a:tc>
                <a:tc>
                  <a:txBody>
                    <a:bodyPr/>
                    <a:lstStyle/>
                    <a:p>
                      <a:pPr marL="457200">
                        <a:lnSpc>
                          <a:spcPct val="115000"/>
                        </a:lnSpc>
                        <a:spcAft>
                          <a:spcPts val="0"/>
                        </a:spcAft>
                      </a:pPr>
                      <a:r>
                        <a:rPr lang="da-DK" sz="1100">
                          <a:effectLst/>
                        </a:rPr>
                        <a:t>Styres af Liselotte</a:t>
                      </a:r>
                    </a:p>
                    <a:p>
                      <a:pPr marL="457200">
                        <a:lnSpc>
                          <a:spcPct val="115000"/>
                        </a:lnSpc>
                        <a:spcAft>
                          <a:spcPts val="0"/>
                        </a:spcAft>
                      </a:pPr>
                      <a:r>
                        <a:rPr lang="da-DK" sz="1100">
                          <a:effectLst/>
                        </a:rPr>
                        <a:t>Emilie og Therese  noterer til en fælles rapport som skal indsendes</a:t>
                      </a:r>
                      <a:endParaRPr lang="da-DK" sz="1100">
                        <a:effectLst/>
                        <a:latin typeface="Calibri"/>
                        <a:ea typeface="SimSun"/>
                        <a:cs typeface="Times New Roman"/>
                      </a:endParaRPr>
                    </a:p>
                  </a:txBody>
                  <a:tcPr marL="68580" marR="68580" marT="0" marB="0"/>
                </a:tc>
                <a:tc>
                  <a:txBody>
                    <a:bodyPr/>
                    <a:lstStyle/>
                    <a:p>
                      <a:pPr marL="457200">
                        <a:lnSpc>
                          <a:spcPct val="115000"/>
                        </a:lnSpc>
                        <a:spcAft>
                          <a:spcPts val="0"/>
                        </a:spcAft>
                      </a:pPr>
                      <a:r>
                        <a:rPr lang="da-DK" sz="1100" dirty="0">
                          <a:effectLst/>
                        </a:rPr>
                        <a:t>Hele 1.a</a:t>
                      </a:r>
                      <a:endParaRPr lang="da-DK" sz="1100" dirty="0">
                        <a:effectLst/>
                        <a:latin typeface="Calibri"/>
                        <a:ea typeface="SimSun"/>
                        <a:cs typeface="Times New Roman"/>
                      </a:endParaRPr>
                    </a:p>
                  </a:txBody>
                  <a:tcPr marL="68580" marR="68580" marT="0" marB="0"/>
                </a:tc>
              </a:tr>
            </a:tbl>
          </a:graphicData>
        </a:graphic>
      </p:graphicFrame>
      <p:sp>
        <p:nvSpPr>
          <p:cNvPr id="5" name="Rectangle 1"/>
          <p:cNvSpPr>
            <a:spLocks noChangeArrowheads="1"/>
          </p:cNvSpPr>
          <p:nvPr/>
        </p:nvSpPr>
        <p:spPr bwMode="auto">
          <a:xfrm>
            <a:off x="251520" y="565509"/>
            <a:ext cx="7632848" cy="243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b="1" i="0" u="none" strike="noStrike" cap="none" normalizeH="0" baseline="0" dirty="0" smtClean="0">
                <a:ln>
                  <a:noFill/>
                </a:ln>
                <a:solidFill>
                  <a:srgbClr val="365F91"/>
                </a:solidFill>
                <a:effectLst/>
                <a:latin typeface="Cambria" pitchFamily="18" charset="0"/>
                <a:ea typeface="SimSun"/>
                <a:cs typeface="Times New Roman" pitchFamily="18" charset="0"/>
              </a:rPr>
              <a:t>Plan for</a:t>
            </a:r>
            <a:r>
              <a:rPr kumimoji="0" lang="da-DK" b="1" i="0" u="none" strike="noStrike" cap="none" normalizeH="0" dirty="0" smtClean="0">
                <a:ln>
                  <a:noFill/>
                </a:ln>
                <a:solidFill>
                  <a:srgbClr val="365F91"/>
                </a:solidFill>
                <a:effectLst/>
                <a:latin typeface="Cambria" pitchFamily="18" charset="0"/>
                <a:ea typeface="SimSun"/>
                <a:cs typeface="Times New Roman" pitchFamily="18" charset="0"/>
              </a:rPr>
              <a:t> s</a:t>
            </a:r>
            <a:r>
              <a:rPr kumimoji="0" lang="da-DK" b="1" i="0" u="none" strike="noStrike" cap="none" normalizeH="0" baseline="0" dirty="0" smtClean="0">
                <a:ln>
                  <a:noFill/>
                </a:ln>
                <a:solidFill>
                  <a:srgbClr val="365F91"/>
                </a:solidFill>
                <a:effectLst/>
                <a:latin typeface="Cambria" pitchFamily="18" charset="0"/>
                <a:ea typeface="SimSun"/>
                <a:cs typeface="Times New Roman" pitchFamily="18" charset="0"/>
              </a:rPr>
              <a:t>koletoiletdagen tirsdag den 17. april 2012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b="1" i="0" u="none" strike="noStrike" cap="none" normalizeH="0" baseline="0" dirty="0" smtClean="0">
              <a:ln>
                <a:noFill/>
              </a:ln>
              <a:solidFill>
                <a:srgbClr val="365F91"/>
              </a:solidFill>
              <a:effectLst/>
              <a:latin typeface="Cambria" pitchFamily="18" charset="0"/>
              <a:ea typeface="SimSu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sz="1400" b="0" i="0" u="none" strike="noStrike" cap="none" normalizeH="0" baseline="0" dirty="0" smtClean="0">
                <a:ln>
                  <a:noFill/>
                </a:ln>
                <a:solidFill>
                  <a:schemeClr val="tx1"/>
                </a:solidFill>
                <a:effectLst/>
                <a:latin typeface="Calibri" pitchFamily="34" charset="0"/>
                <a:ea typeface="SimSun"/>
                <a:cs typeface="Times New Roman" pitchFamily="18" charset="0"/>
              </a:rPr>
              <a:t>1.a bliver præsenteret for planen</a:t>
            </a:r>
            <a:endParaRPr kumimoji="0" lang="da-DK"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sz="1400" b="0" i="0" u="none" strike="noStrike" cap="none" normalizeH="0" baseline="0" dirty="0" smtClean="0">
                <a:ln>
                  <a:noFill/>
                </a:ln>
                <a:solidFill>
                  <a:schemeClr val="tx1"/>
                </a:solidFill>
                <a:effectLst/>
                <a:latin typeface="Calibri" pitchFamily="34" charset="0"/>
                <a:ea typeface="SimSun"/>
                <a:cs typeface="Times New Roman" pitchFamily="18" charset="0"/>
              </a:rPr>
              <a:t>Marie og Maha (7.x) fortæller hele klassen om bakterier og om hvordan de spredes.</a:t>
            </a:r>
            <a:endParaRPr kumimoji="0" lang="da-DK"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sz="1400" b="0" i="0" u="none" strike="noStrike" cap="none" normalizeH="0" baseline="0" dirty="0" smtClean="0">
                <a:ln>
                  <a:noFill/>
                </a:ln>
                <a:solidFill>
                  <a:schemeClr val="tx1"/>
                </a:solidFill>
                <a:effectLst/>
                <a:latin typeface="Calibri" pitchFamily="34" charset="0"/>
                <a:ea typeface="SimSun"/>
                <a:cs typeface="Times New Roman" pitchFamily="18" charset="0"/>
              </a:rPr>
              <a:t>Ubah og Julie (7.x) fortæller 1.a om hvordan man skal vaske hænder for at få dem helt rene.</a:t>
            </a:r>
            <a:endParaRPr kumimoji="0" lang="da-DK"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sz="1400" b="0" i="0" u="none" strike="noStrike" cap="none" normalizeH="0" baseline="0" dirty="0" smtClean="0">
                <a:ln>
                  <a:noFill/>
                </a:ln>
                <a:solidFill>
                  <a:schemeClr val="tx1"/>
                </a:solidFill>
                <a:effectLst/>
                <a:latin typeface="Calibri" pitchFamily="34" charset="0"/>
                <a:ea typeface="SimSun"/>
                <a:cs typeface="Times New Roman" pitchFamily="18" charset="0"/>
              </a:rPr>
              <a:t>Nicolaj og Oliver fortæller om, hvorfor det kommer til at lugte, når drengene tisser ved siden af. Bagefter fortæller de om planen med en skydeskive i en toiletkumme.</a:t>
            </a:r>
            <a:endParaRPr kumimoji="0" lang="da-DK"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sz="1400" b="0" i="0" u="none" strike="noStrike" cap="none" normalizeH="0" baseline="0" dirty="0" smtClean="0">
                <a:ln>
                  <a:noFill/>
                </a:ln>
                <a:solidFill>
                  <a:schemeClr val="tx1"/>
                </a:solidFill>
                <a:effectLst/>
                <a:latin typeface="Calibri" pitchFamily="34" charset="0"/>
                <a:ea typeface="SimSun"/>
                <a:cs typeface="Times New Roman" pitchFamily="18" charset="0"/>
              </a:rPr>
              <a:t>Grupper</a:t>
            </a:r>
            <a:endParaRPr kumimoji="0" lang="da-DK"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749318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395536" y="260648"/>
            <a:ext cx="8424936" cy="6401753"/>
          </a:xfrm>
          <a:prstGeom prst="rect">
            <a:avLst/>
          </a:prstGeom>
          <a:noFill/>
        </p:spPr>
        <p:txBody>
          <a:bodyPr wrap="square" rtlCol="0">
            <a:spAutoFit/>
          </a:bodyPr>
          <a:lstStyle/>
          <a:p>
            <a:r>
              <a:rPr lang="da-DK" sz="2400" b="1" i="1" dirty="0"/>
              <a:t>Katrinebjergskolens toiletter</a:t>
            </a:r>
            <a:endParaRPr lang="da-DK" sz="2400" dirty="0"/>
          </a:p>
          <a:p>
            <a:r>
              <a:rPr lang="da-DK" sz="1600" dirty="0"/>
              <a:t> </a:t>
            </a:r>
          </a:p>
          <a:p>
            <a:r>
              <a:rPr lang="da-DK" sz="1600" dirty="0"/>
              <a:t>Vi har arbejdet sammen med 1.a om </a:t>
            </a:r>
            <a:r>
              <a:rPr lang="da-DK" sz="1600" dirty="0" smtClean="0"/>
              <a:t>Katrinebjergskolens </a:t>
            </a:r>
            <a:r>
              <a:rPr lang="da-DK" sz="1600" dirty="0"/>
              <a:t>toiletter. </a:t>
            </a:r>
          </a:p>
          <a:p>
            <a:r>
              <a:rPr lang="da-DK" sz="1600" dirty="0"/>
              <a:t>Vi har fortalt om bakterier og om hvordan de spredes. Det har vi så vist ved hjælp af at </a:t>
            </a:r>
            <a:r>
              <a:rPr lang="da-DK" sz="1600" dirty="0" smtClean="0"/>
              <a:t>tælletræ. </a:t>
            </a:r>
            <a:endParaRPr lang="da-DK" sz="1600" dirty="0"/>
          </a:p>
          <a:p>
            <a:r>
              <a:rPr lang="da-DK" sz="1600" dirty="0"/>
              <a:t>Hvis man nu ikke vasker hænder når man har været på toilettet. Så når man rør ved fx et håndtag,  så spredes der bakterier og der dannes flere og flere. Så har vi lært 1.a om bakterier.</a:t>
            </a:r>
          </a:p>
          <a:p>
            <a:r>
              <a:rPr lang="da-DK" sz="1600" dirty="0"/>
              <a:t>Vi har </a:t>
            </a:r>
            <a:r>
              <a:rPr lang="da-DK" sz="1600" dirty="0" err="1" smtClean="0"/>
              <a:t>selfølgelig</a:t>
            </a:r>
            <a:r>
              <a:rPr lang="da-DK" sz="1600" dirty="0" smtClean="0"/>
              <a:t> også </a:t>
            </a:r>
            <a:r>
              <a:rPr lang="da-DK" sz="1600" dirty="0"/>
              <a:t>lært 1.a hvordan man vasker hænder godt og grundigt. </a:t>
            </a:r>
          </a:p>
          <a:p>
            <a:r>
              <a:rPr lang="da-DK" sz="1600" dirty="0"/>
              <a:t>Vi smurte deres hænder ind i en slags creme.  Når de så var færdig med at vaske hænder med cremen kunne man se med en speciel lampe om deres hænder var vasket godt nok.  </a:t>
            </a:r>
          </a:p>
          <a:p>
            <a:r>
              <a:rPr lang="da-DK" sz="1600" dirty="0"/>
              <a:t>Vi fortalte om hvorfor det lugter når drenge tisser ved siden af. </a:t>
            </a:r>
          </a:p>
          <a:p>
            <a:r>
              <a:rPr lang="da-DK" sz="1600" dirty="0"/>
              <a:t>Når drenge tisser ved siden af kommer der urin på gulvet. Så kommer det til at lugte. Men det er ikke sikkert at den første dråbe urin der kommer til at lugte, men når der så kommer ti dråber kommer det til at lugte grimt.  </a:t>
            </a:r>
          </a:p>
          <a:p>
            <a:r>
              <a:rPr lang="da-DK" sz="1600" dirty="0"/>
              <a:t>Vi fortalte om planen med en skydeskive i en toiletkumme.</a:t>
            </a:r>
          </a:p>
          <a:p>
            <a:r>
              <a:rPr lang="da-DK" sz="1600" dirty="0"/>
              <a:t>Når man sætter en skydeskive ned i en toiletkumme ville drengene prøve at ramme den når de tisser. Så er problemet med den grimme lugt på toiletter over.</a:t>
            </a:r>
          </a:p>
          <a:p>
            <a:r>
              <a:rPr lang="da-DK" sz="1600" dirty="0"/>
              <a:t>Vi gav også elever på katrinebjergskolen et spøgeskema.</a:t>
            </a:r>
          </a:p>
          <a:p>
            <a:r>
              <a:rPr lang="da-DK" sz="1600" dirty="0"/>
              <a:t>Eleverne syntes toiletterne er ulækre, og ikke særlig rene. Vores rengørings damer har fået en sur smiley for deres rengøringen på skoletoiletterne.</a:t>
            </a:r>
          </a:p>
          <a:p>
            <a:r>
              <a:rPr lang="da-DK" sz="1600" dirty="0"/>
              <a:t>Vores ideer til forbedringer på vores toiletter:</a:t>
            </a:r>
          </a:p>
          <a:p>
            <a:r>
              <a:rPr lang="da-DK" sz="1600" dirty="0"/>
              <a:t>-Automatisk vandhane. Når man tager hænder under hanen kommer der vand med det samme.</a:t>
            </a:r>
          </a:p>
          <a:p>
            <a:r>
              <a:rPr lang="da-DK" sz="1600" dirty="0"/>
              <a:t>-Automatisk sæbe.</a:t>
            </a:r>
          </a:p>
          <a:p>
            <a:r>
              <a:rPr lang="da-DK" sz="1600" dirty="0"/>
              <a:t>-Automatisk håndtørre. </a:t>
            </a:r>
          </a:p>
          <a:p>
            <a:r>
              <a:rPr lang="da-DK" sz="1600" dirty="0"/>
              <a:t>Idehele taget skal man bare undgå at røre ved så mange ting som overhovedet  muligt.</a:t>
            </a:r>
          </a:p>
          <a:p>
            <a:endParaRPr lang="da-DK" dirty="0"/>
          </a:p>
        </p:txBody>
      </p:sp>
    </p:spTree>
    <p:extLst>
      <p:ext uri="{BB962C8B-B14F-4D97-AF65-F5344CB8AC3E}">
        <p14:creationId xmlns:p14="http://schemas.microsoft.com/office/powerpoint/2010/main" val="1371178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19" y="260648"/>
            <a:ext cx="8652453" cy="6489340"/>
          </a:xfrm>
          <a:prstGeom prst="rect">
            <a:avLst/>
          </a:prstGeom>
        </p:spPr>
      </p:pic>
    </p:spTree>
    <p:extLst>
      <p:ext uri="{BB962C8B-B14F-4D97-AF65-F5344CB8AC3E}">
        <p14:creationId xmlns:p14="http://schemas.microsoft.com/office/powerpoint/2010/main" val="2613828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88640"/>
            <a:ext cx="4104456" cy="3078342"/>
          </a:xfrm>
          <a:prstGeom prst="rect">
            <a:avLst/>
          </a:prstGeom>
        </p:spPr>
      </p:pic>
      <p:pic>
        <p:nvPicPr>
          <p:cNvPr id="5" name="Billede 4"/>
          <p:cNvPicPr>
            <a:picLocks noChangeAspect="1"/>
          </p:cNvPicPr>
          <p:nvPr/>
        </p:nvPicPr>
        <p:blipFill rotWithShape="1">
          <a:blip r:embed="rId3" cstate="print">
            <a:extLst>
              <a:ext uri="{28A0092B-C50C-407E-A947-70E740481C1C}">
                <a14:useLocalDpi xmlns:a14="http://schemas.microsoft.com/office/drawing/2010/main" val="0"/>
              </a:ext>
            </a:extLst>
          </a:blip>
          <a:srcRect l="11163" t="4480" r="10981" b="7557"/>
          <a:stretch/>
        </p:blipFill>
        <p:spPr>
          <a:xfrm>
            <a:off x="431540" y="3429000"/>
            <a:ext cx="3744416" cy="3172932"/>
          </a:xfrm>
          <a:prstGeom prst="rect">
            <a:avLst/>
          </a:prstGeom>
        </p:spPr>
      </p:pic>
      <p:pic>
        <p:nvPicPr>
          <p:cNvPr id="6" name="Billede 5"/>
          <p:cNvPicPr>
            <a:picLocks noChangeAspect="1"/>
          </p:cNvPicPr>
          <p:nvPr/>
        </p:nvPicPr>
        <p:blipFill rotWithShape="1">
          <a:blip r:embed="rId4" cstate="print">
            <a:extLst>
              <a:ext uri="{28A0092B-C50C-407E-A947-70E740481C1C}">
                <a14:useLocalDpi xmlns:a14="http://schemas.microsoft.com/office/drawing/2010/main" val="0"/>
              </a:ext>
            </a:extLst>
          </a:blip>
          <a:srcRect l="16768" t="-2637" r="13746" b="6964"/>
          <a:stretch/>
        </p:blipFill>
        <p:spPr>
          <a:xfrm>
            <a:off x="5242272" y="908720"/>
            <a:ext cx="2895600" cy="5315992"/>
          </a:xfrm>
          <a:prstGeom prst="rect">
            <a:avLst/>
          </a:prstGeom>
        </p:spPr>
      </p:pic>
      <p:sp>
        <p:nvSpPr>
          <p:cNvPr id="7" name="Tekstboks 6"/>
          <p:cNvSpPr txBox="1"/>
          <p:nvPr/>
        </p:nvSpPr>
        <p:spPr>
          <a:xfrm>
            <a:off x="4572000" y="332656"/>
            <a:ext cx="4032448" cy="369332"/>
          </a:xfrm>
          <a:prstGeom prst="rect">
            <a:avLst/>
          </a:prstGeom>
          <a:noFill/>
        </p:spPr>
        <p:txBody>
          <a:bodyPr wrap="square" rtlCol="0">
            <a:spAutoFit/>
          </a:bodyPr>
          <a:lstStyle/>
          <a:p>
            <a:r>
              <a:rPr lang="da-DK" dirty="0" smtClean="0"/>
              <a:t>Maha og Marie fortalte 1.a om bakterier</a:t>
            </a:r>
            <a:endParaRPr lang="da-DK" dirty="0"/>
          </a:p>
        </p:txBody>
      </p:sp>
    </p:spTree>
    <p:extLst>
      <p:ext uri="{BB962C8B-B14F-4D97-AF65-F5344CB8AC3E}">
        <p14:creationId xmlns:p14="http://schemas.microsoft.com/office/powerpoint/2010/main" val="1986637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786905" y="1124744"/>
            <a:ext cx="7889551" cy="4711899"/>
            <a:chOff x="786905" y="1969019"/>
            <a:chExt cx="6613921" cy="3867624"/>
          </a:xfrm>
        </p:grpSpPr>
        <p:pic>
          <p:nvPicPr>
            <p:cNvPr id="4" name="Billede 3"/>
            <p:cNvPicPr>
              <a:picLocks noChangeAspect="1"/>
            </p:cNvPicPr>
            <p:nvPr/>
          </p:nvPicPr>
          <p:blipFill rotWithShape="1">
            <a:blip r:embed="rId2" cstate="print">
              <a:extLst>
                <a:ext uri="{28A0092B-C50C-407E-A947-70E740481C1C}">
                  <a14:useLocalDpi xmlns:a14="http://schemas.microsoft.com/office/drawing/2010/main" val="0"/>
                </a:ext>
              </a:extLst>
            </a:blip>
            <a:srcRect l="30903" t="3070" r="17628" b="8945"/>
            <a:stretch/>
          </p:blipFill>
          <p:spPr>
            <a:xfrm>
              <a:off x="786905" y="1969019"/>
              <a:ext cx="1696863" cy="3867624"/>
            </a:xfrm>
            <a:prstGeom prst="rect">
              <a:avLst/>
            </a:prstGeom>
          </p:spPr>
        </p:pic>
        <p:pic>
          <p:nvPicPr>
            <p:cNvPr id="5" name="Billede 4"/>
            <p:cNvPicPr>
              <a:picLocks noChangeAspect="1"/>
            </p:cNvPicPr>
            <p:nvPr/>
          </p:nvPicPr>
          <p:blipFill rotWithShape="1">
            <a:blip r:embed="rId3" cstate="print">
              <a:extLst>
                <a:ext uri="{28A0092B-C50C-407E-A947-70E740481C1C}">
                  <a14:useLocalDpi xmlns:a14="http://schemas.microsoft.com/office/drawing/2010/main" val="0"/>
                </a:ext>
              </a:extLst>
            </a:blip>
            <a:srcRect l="24980" t="4938" r="23827" b="2593"/>
            <a:stretch/>
          </p:blipFill>
          <p:spPr>
            <a:xfrm>
              <a:off x="2483768" y="1985532"/>
              <a:ext cx="1592202" cy="3834598"/>
            </a:xfrm>
            <a:prstGeom prst="rect">
              <a:avLst/>
            </a:prstGeom>
          </p:spPr>
        </p:pic>
        <p:pic>
          <p:nvPicPr>
            <p:cNvPr id="6" name="Billede 5"/>
            <p:cNvPicPr>
              <a:picLocks noChangeAspect="1"/>
            </p:cNvPicPr>
            <p:nvPr/>
          </p:nvPicPr>
          <p:blipFill rotWithShape="1">
            <a:blip r:embed="rId4" cstate="print">
              <a:extLst>
                <a:ext uri="{28A0092B-C50C-407E-A947-70E740481C1C}">
                  <a14:useLocalDpi xmlns:a14="http://schemas.microsoft.com/office/drawing/2010/main" val="0"/>
                </a:ext>
              </a:extLst>
            </a:blip>
            <a:srcRect l="25521" r="18670" b="3035"/>
            <a:stretch/>
          </p:blipFill>
          <p:spPr>
            <a:xfrm>
              <a:off x="4075971" y="1985532"/>
              <a:ext cx="1644222" cy="3808950"/>
            </a:xfrm>
            <a:prstGeom prst="rect">
              <a:avLst/>
            </a:prstGeom>
          </p:spPr>
        </p:pic>
        <p:pic>
          <p:nvPicPr>
            <p:cNvPr id="7" name="Billede 6"/>
            <p:cNvPicPr>
              <a:picLocks noChangeAspect="1"/>
            </p:cNvPicPr>
            <p:nvPr/>
          </p:nvPicPr>
          <p:blipFill rotWithShape="1">
            <a:blip r:embed="rId5" cstate="print">
              <a:extLst>
                <a:ext uri="{28A0092B-C50C-407E-A947-70E740481C1C}">
                  <a14:useLocalDpi xmlns:a14="http://schemas.microsoft.com/office/drawing/2010/main" val="0"/>
                </a:ext>
              </a:extLst>
            </a:blip>
            <a:srcRect l="25964" t="7515" r="23402" b="6609"/>
            <a:stretch/>
          </p:blipFill>
          <p:spPr>
            <a:xfrm>
              <a:off x="5713050" y="1985532"/>
              <a:ext cx="1687776" cy="3816755"/>
            </a:xfrm>
            <a:prstGeom prst="rect">
              <a:avLst/>
            </a:prstGeom>
          </p:spPr>
        </p:pic>
      </p:grpSp>
      <p:sp>
        <p:nvSpPr>
          <p:cNvPr id="8" name="Tekstboks 7"/>
          <p:cNvSpPr txBox="1"/>
          <p:nvPr/>
        </p:nvSpPr>
        <p:spPr>
          <a:xfrm>
            <a:off x="899592" y="404664"/>
            <a:ext cx="7272808" cy="646331"/>
          </a:xfrm>
          <a:prstGeom prst="rect">
            <a:avLst/>
          </a:prstGeom>
          <a:noFill/>
        </p:spPr>
        <p:txBody>
          <a:bodyPr wrap="square" rtlCol="0">
            <a:spAutoFit/>
          </a:bodyPr>
          <a:lstStyle/>
          <a:p>
            <a:r>
              <a:rPr lang="da-DK" dirty="0" smtClean="0"/>
              <a:t>Hvis ikke vi vasker hænder formerer bakterierne sig og vi kan få dem ind i kroppen, når vi spiser. Så kan vi blive syge.</a:t>
            </a:r>
            <a:endParaRPr lang="da-DK" dirty="0"/>
          </a:p>
        </p:txBody>
      </p:sp>
    </p:spTree>
    <p:extLst>
      <p:ext uri="{BB962C8B-B14F-4D97-AF65-F5344CB8AC3E}">
        <p14:creationId xmlns:p14="http://schemas.microsoft.com/office/powerpoint/2010/main" val="448059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2" cstate="print">
            <a:extLst>
              <a:ext uri="{28A0092B-C50C-407E-A947-70E740481C1C}">
                <a14:useLocalDpi xmlns:a14="http://schemas.microsoft.com/office/drawing/2010/main" val="0"/>
              </a:ext>
            </a:extLst>
          </a:blip>
          <a:srcRect l="7508" t="6823" r="8561" b="14762"/>
          <a:stretch/>
        </p:blipFill>
        <p:spPr>
          <a:xfrm>
            <a:off x="4716016" y="188640"/>
            <a:ext cx="3881027" cy="4834466"/>
          </a:xfrm>
          <a:prstGeom prst="rect">
            <a:avLst/>
          </a:prstGeom>
        </p:spPr>
      </p:pic>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04912"/>
            <a:ext cx="3491880" cy="2618910"/>
          </a:xfrm>
          <a:prstGeom prst="rect">
            <a:avLst/>
          </a:prstGeom>
        </p:spPr>
      </p:pic>
      <p:pic>
        <p:nvPicPr>
          <p:cNvPr id="8" name="Bille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3212976"/>
            <a:ext cx="3515883" cy="2636912"/>
          </a:xfrm>
          <a:prstGeom prst="rect">
            <a:avLst/>
          </a:prstGeom>
        </p:spPr>
      </p:pic>
      <p:sp>
        <p:nvSpPr>
          <p:cNvPr id="9" name="Tekstboks 8"/>
          <p:cNvSpPr txBox="1"/>
          <p:nvPr/>
        </p:nvSpPr>
        <p:spPr>
          <a:xfrm>
            <a:off x="4572000" y="5373216"/>
            <a:ext cx="4248472" cy="923330"/>
          </a:xfrm>
          <a:prstGeom prst="rect">
            <a:avLst/>
          </a:prstGeom>
          <a:noFill/>
        </p:spPr>
        <p:txBody>
          <a:bodyPr wrap="square" rtlCol="0">
            <a:spAutoFit/>
          </a:bodyPr>
          <a:lstStyle/>
          <a:p>
            <a:r>
              <a:rPr lang="da-DK" dirty="0" smtClean="0"/>
              <a:t>Ubah og Julie underviser 1.a i håndvask og bagefter prøver de om de kan vaske hænderne helt rene.</a:t>
            </a:r>
            <a:endParaRPr lang="da-DK" dirty="0"/>
          </a:p>
        </p:txBody>
      </p:sp>
    </p:spTree>
    <p:extLst>
      <p:ext uri="{BB962C8B-B14F-4D97-AF65-F5344CB8AC3E}">
        <p14:creationId xmlns:p14="http://schemas.microsoft.com/office/powerpoint/2010/main" val="3674466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2" cstate="print">
            <a:extLst>
              <a:ext uri="{28A0092B-C50C-407E-A947-70E740481C1C}">
                <a14:useLocalDpi xmlns:a14="http://schemas.microsoft.com/office/drawing/2010/main" val="0"/>
              </a:ext>
            </a:extLst>
          </a:blip>
          <a:srcRect t="2007" b="5564"/>
          <a:stretch/>
        </p:blipFill>
        <p:spPr>
          <a:xfrm>
            <a:off x="611560" y="220133"/>
            <a:ext cx="5148330" cy="3568908"/>
          </a:xfrm>
          <a:prstGeom prst="rect">
            <a:avLst/>
          </a:prstGeom>
        </p:spPr>
      </p:pic>
      <p:pic>
        <p:nvPicPr>
          <p:cNvPr id="5" name="Billede 4"/>
          <p:cNvPicPr>
            <a:picLocks noChangeAspect="1"/>
          </p:cNvPicPr>
          <p:nvPr/>
        </p:nvPicPr>
        <p:blipFill rotWithShape="1">
          <a:blip r:embed="rId3" cstate="print">
            <a:extLst>
              <a:ext uri="{28A0092B-C50C-407E-A947-70E740481C1C}">
                <a14:useLocalDpi xmlns:a14="http://schemas.microsoft.com/office/drawing/2010/main" val="0"/>
              </a:ext>
            </a:extLst>
          </a:blip>
          <a:srcRect l="6296" t="27982" r="9722" b="26710"/>
          <a:stretch/>
        </p:blipFill>
        <p:spPr>
          <a:xfrm>
            <a:off x="2267744" y="4021225"/>
            <a:ext cx="6480719" cy="2622297"/>
          </a:xfrm>
          <a:prstGeom prst="rect">
            <a:avLst/>
          </a:prstGeom>
        </p:spPr>
      </p:pic>
    </p:spTree>
    <p:extLst>
      <p:ext uri="{BB962C8B-B14F-4D97-AF65-F5344CB8AC3E}">
        <p14:creationId xmlns:p14="http://schemas.microsoft.com/office/powerpoint/2010/main" val="635612223"/>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772</Words>
  <Application>Microsoft Office PowerPoint</Application>
  <PresentationFormat>Skærmshow (4:3)</PresentationFormat>
  <Paragraphs>158</Paragraphs>
  <Slides>17</Slides>
  <Notes>0</Notes>
  <HiddenSlides>0</HiddenSlides>
  <MMClips>0</MMClips>
  <ScaleCrop>false</ScaleCrop>
  <HeadingPairs>
    <vt:vector size="4" baseType="variant">
      <vt:variant>
        <vt:lpstr>Tema</vt:lpstr>
      </vt:variant>
      <vt:variant>
        <vt:i4>1</vt:i4>
      </vt:variant>
      <vt:variant>
        <vt:lpstr>Diastitler</vt:lpstr>
      </vt:variant>
      <vt:variant>
        <vt:i4>17</vt:i4>
      </vt:variant>
    </vt:vector>
  </HeadingPairs>
  <TitlesOfParts>
    <vt:vector size="18" baseType="lpstr">
      <vt:lpstr>Kontortema</vt:lpstr>
      <vt:lpstr>TOILETDAG på Katrinebjergskolen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Konklusion  Der skal laves en konklusion. Men allerede nu er der flere af drengene (både store og små, der synes, at det lugter mindre på toiletterne, der hvor der er skydeskive og hvor pissoirerne er dækket til. 1.a har fortalt sundhedsplejersken om, hvordan man skal vaske hænder. </vt:lpstr>
    </vt:vector>
  </TitlesOfParts>
  <Company>Børn &amp; Unge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TOILETDAG på Katrinebjergskolen</dc:title>
  <dc:creator>Kamma Rasmussen</dc:creator>
  <cp:lastModifiedBy>Kamma Rasmussen</cp:lastModifiedBy>
  <cp:revision>14</cp:revision>
  <dcterms:created xsi:type="dcterms:W3CDTF">2012-04-23T20:18:50Z</dcterms:created>
  <dcterms:modified xsi:type="dcterms:W3CDTF">2013-10-28T14:34:32Z</dcterms:modified>
</cp:coreProperties>
</file>