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69" r:id="rId2"/>
    <p:sldId id="267" r:id="rId3"/>
    <p:sldId id="263" r:id="rId4"/>
    <p:sldId id="268" r:id="rId5"/>
    <p:sldId id="261" r:id="rId6"/>
    <p:sldId id="257" r:id="rId7"/>
    <p:sldId id="258" r:id="rId8"/>
    <p:sldId id="259" r:id="rId9"/>
    <p:sldId id="270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B2505-118C-4366-A06C-D7F7B06777C8}" type="datetimeFigureOut">
              <a:rPr lang="da-DK" smtClean="0"/>
              <a:pPr/>
              <a:t>10-05-2014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53CB4-A621-459F-9552-244B4A91038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53CB4-A621-459F-9552-244B4A91038D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F2CEC-C776-4EFF-A3EC-AC9C43CF2E11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803E-612E-4503-977A-D07741372E8D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117F4-9BA1-4828-AC23-4730AE17F22D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BFF7F7-1019-4955-9A53-48631BB4775B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FB0A-07E4-420C-BEC6-35F9ED05CD6E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2FED6-9371-48E9-BBA0-DC4796DF6BE0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102A55-13B8-4BC2-BCE2-E1B812B2B0EB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491C1-CFAA-42D5-BB22-886783C0970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AEA406-2747-4546-8C31-350292577351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9C7624-2729-4F78-A838-57CCDCE21619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B24814-44A5-4684-A1B2-3E5A66D507E8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D42BE8-FB41-4C99-8158-4ADDF1E7C31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Gode toiletter -</a:t>
            </a:r>
            <a:br>
              <a:rPr lang="da-DK" dirty="0" smtClean="0"/>
            </a:br>
            <a:r>
              <a:rPr lang="da-DK" sz="3200" dirty="0" smtClean="0"/>
              <a:t>Betyder det noget for sundheden?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a-DK" sz="6000" dirty="0" smtClean="0"/>
              <a:t>JA</a:t>
            </a:r>
          </a:p>
          <a:p>
            <a:pPr algn="ctr">
              <a:buNone/>
            </a:pPr>
            <a:endParaRPr lang="da-DK" sz="96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pic>
        <p:nvPicPr>
          <p:cNvPr id="22530" name="Picture 2" descr="4f0ef397be3591201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70834">
            <a:off x="142107" y="3937364"/>
            <a:ext cx="33843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C:\Users\ulla\Desktop\Undervisningsmateriale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2827">
            <a:off x="440722" y="1809103"/>
            <a:ext cx="3181350" cy="1438275"/>
          </a:xfrm>
          <a:prstGeom prst="rect">
            <a:avLst/>
          </a:prstGeom>
          <a:noFill/>
        </p:spPr>
      </p:pic>
      <p:pic>
        <p:nvPicPr>
          <p:cNvPr id="22532" name="Picture 4" descr="C:\Users\ulla\Desktop\Undervisningsmateriale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93336">
            <a:off x="4691093" y="3001769"/>
            <a:ext cx="2926457" cy="1440160"/>
          </a:xfrm>
          <a:prstGeom prst="rect">
            <a:avLst/>
          </a:prstGeom>
          <a:noFill/>
        </p:spPr>
      </p:pic>
      <p:pic>
        <p:nvPicPr>
          <p:cNvPr id="22533" name="Picture 5" descr="C:\Users\ulla\Desktop\Undervisningsmateriale\images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76223">
            <a:off x="5457930" y="4602484"/>
            <a:ext cx="2466975" cy="1847850"/>
          </a:xfrm>
          <a:prstGeom prst="rect">
            <a:avLst/>
          </a:prstGeom>
          <a:noFill/>
        </p:spPr>
      </p:pic>
      <p:pic>
        <p:nvPicPr>
          <p:cNvPr id="22535" name="Picture 7" descr="C:\Users\ulla\Desktop\Undervisningsmateriale\images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7887">
            <a:off x="5917851" y="1609579"/>
            <a:ext cx="2619375" cy="1743075"/>
          </a:xfrm>
          <a:prstGeom prst="rect">
            <a:avLst/>
          </a:prstGeom>
          <a:noFill/>
        </p:spPr>
      </p:pic>
      <p:pic>
        <p:nvPicPr>
          <p:cNvPr id="22536" name="Picture 8" descr="C:\Users\ulla\Desktop\Undervisningsmateriale\imagesCAOUFIF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345745">
            <a:off x="3068573" y="4704984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Helt på lige fod med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Kost</a:t>
            </a:r>
          </a:p>
          <a:p>
            <a:r>
              <a:rPr lang="da-DK" dirty="0" smtClean="0"/>
              <a:t>Motion</a:t>
            </a:r>
          </a:p>
          <a:p>
            <a:r>
              <a:rPr lang="da-DK" dirty="0" smtClean="0"/>
              <a:t>Rygning</a:t>
            </a:r>
          </a:p>
          <a:p>
            <a:r>
              <a:rPr lang="da-DK" sz="4000" dirty="0" smtClean="0"/>
              <a:t>Toiletvaner</a:t>
            </a:r>
          </a:p>
          <a:p>
            <a:pPr lvl="1"/>
            <a:r>
              <a:rPr lang="da-DK" sz="2800" dirty="0" smtClean="0"/>
              <a:t>Forudsætning for succes er gode toilet forhold </a:t>
            </a:r>
          </a:p>
          <a:p>
            <a:endParaRPr lang="da-DK" sz="4000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 err="1" smtClean="0"/>
              <a:t>Afdelingssygeplejerkse</a:t>
            </a:r>
            <a:r>
              <a:rPr lang="da-DK" smtClean="0"/>
              <a:t> Ulla kabbelgaard Børneinkontinensklinikken</a:t>
            </a:r>
            <a:endParaRPr lang="da-DK"/>
          </a:p>
        </p:txBody>
      </p:sp>
      <p:pic>
        <p:nvPicPr>
          <p:cNvPr id="6" name="Picture 4" descr="C:\Documents and Settings\suuka\Application Data\Microsoft\Media Catalog\Downloaded Clips\cl89\j034483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708920"/>
            <a:ext cx="216024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/>
              <a:t>Børneinkontinens omfang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Ca. 50.000 børn lider af inkontinens (urin og/eller afføring)</a:t>
            </a:r>
          </a:p>
          <a:p>
            <a:endParaRPr lang="da-DK" dirty="0" smtClean="0"/>
          </a:p>
          <a:p>
            <a:r>
              <a:rPr lang="da-DK" dirty="0" smtClean="0"/>
              <a:t>1 -2 børn i 1. klasse har et inkontinens problem</a:t>
            </a:r>
          </a:p>
          <a:p>
            <a:endParaRPr lang="da-DK" dirty="0" smtClean="0"/>
          </a:p>
          <a:p>
            <a:r>
              <a:rPr lang="da-DK" dirty="0" smtClean="0"/>
              <a:t>Vi ser ca. 60 børn om ugen i Børneinkontinensklinikken/Blæreskolen</a:t>
            </a:r>
          </a:p>
          <a:p>
            <a:endParaRPr lang="da-DK" dirty="0" smtClean="0"/>
          </a:p>
          <a:p>
            <a:r>
              <a:rPr lang="da-DK" dirty="0" smtClean="0"/>
              <a:t>Ca. 50% af børnene kommenterer toiletterne </a:t>
            </a:r>
            <a:r>
              <a:rPr lang="da-DK" sz="1400" dirty="0" smtClean="0"/>
              <a:t>nogenlunde svarende til SIF forskningsprojekt Hi </a:t>
            </a:r>
            <a:r>
              <a:rPr lang="da-DK" sz="1400" dirty="0" err="1" smtClean="0"/>
              <a:t>Five</a:t>
            </a:r>
            <a:r>
              <a:rPr lang="da-DK" sz="1400" dirty="0" smtClean="0"/>
              <a:t> </a:t>
            </a:r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fysiske omkostninger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Børnene holder sig til de er hjemme</a:t>
            </a:r>
          </a:p>
          <a:p>
            <a:r>
              <a:rPr lang="da-DK" dirty="0" smtClean="0"/>
              <a:t>Nedsætter deres væskeindtag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Hovedpine</a:t>
            </a:r>
          </a:p>
          <a:p>
            <a:r>
              <a:rPr lang="da-DK" dirty="0" smtClean="0"/>
              <a:t>Mavesmerter</a:t>
            </a:r>
          </a:p>
          <a:p>
            <a:r>
              <a:rPr lang="da-DK" dirty="0" smtClean="0"/>
              <a:t>Urin lækage</a:t>
            </a:r>
          </a:p>
          <a:p>
            <a:r>
              <a:rPr lang="da-DK" dirty="0" smtClean="0"/>
              <a:t>Dårlig blæretømning </a:t>
            </a:r>
          </a:p>
          <a:p>
            <a:r>
              <a:rPr lang="da-DK" dirty="0" smtClean="0"/>
              <a:t>Blærebetændelse</a:t>
            </a:r>
          </a:p>
          <a:p>
            <a:r>
              <a:rPr lang="da-DK" dirty="0" smtClean="0"/>
              <a:t>Nedsat nyrefunktion</a:t>
            </a:r>
          </a:p>
          <a:p>
            <a:r>
              <a:rPr lang="da-DK" dirty="0" smtClean="0"/>
              <a:t>Afførings lækage</a:t>
            </a:r>
          </a:p>
          <a:p>
            <a:r>
              <a:rPr lang="da-DK" dirty="0" smtClean="0"/>
              <a:t>Forstoppelse</a:t>
            </a:r>
          </a:p>
          <a:p>
            <a:r>
              <a:rPr lang="da-DK" dirty="0" smtClean="0"/>
              <a:t>Kroniske tarmproblemer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6" name="Nedadgående pil 5"/>
          <p:cNvSpPr/>
          <p:nvPr/>
        </p:nvSpPr>
        <p:spPr>
          <a:xfrm>
            <a:off x="1187624" y="2420888"/>
            <a:ext cx="484632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0000"/>
              </a:solidFill>
            </a:endParaRPr>
          </a:p>
        </p:txBody>
      </p:sp>
      <p:pic>
        <p:nvPicPr>
          <p:cNvPr id="1026" name="Picture 2" descr="Vis detalj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96952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/>
              <a:t>Psykiske omkostninger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Nedsat selvværdsfølelse</a:t>
            </a:r>
          </a:p>
          <a:p>
            <a:r>
              <a:rPr lang="da-DK" dirty="0" smtClean="0"/>
              <a:t>Koncentrationsbesvær</a:t>
            </a:r>
          </a:p>
          <a:p>
            <a:r>
              <a:rPr lang="da-DK" dirty="0" smtClean="0"/>
              <a:t>Angst</a:t>
            </a:r>
          </a:p>
          <a:p>
            <a:r>
              <a:rPr lang="da-DK" dirty="0" smtClean="0"/>
              <a:t>Påvirket social aktivitet</a:t>
            </a:r>
          </a:p>
          <a:p>
            <a:r>
              <a:rPr lang="da-DK" dirty="0" smtClean="0"/>
              <a:t>Isolations tendens</a:t>
            </a:r>
          </a:p>
          <a:p>
            <a:r>
              <a:rPr lang="da-DK" dirty="0" smtClean="0"/>
              <a:t>”Pattebarns” reaktion</a:t>
            </a:r>
          </a:p>
          <a:p>
            <a:r>
              <a:rPr lang="da-DK" dirty="0" smtClean="0"/>
              <a:t>Føler mangel på voksen tillid /anerkendelse </a:t>
            </a: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6" name="Nedadgående pil 5"/>
          <p:cNvSpPr/>
          <p:nvPr/>
        </p:nvSpPr>
        <p:spPr>
          <a:xfrm>
            <a:off x="827584" y="1700808"/>
            <a:ext cx="484632" cy="54636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780928"/>
            <a:ext cx="194421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trist historie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11 - årig pige </a:t>
            </a:r>
          </a:p>
          <a:p>
            <a:r>
              <a:rPr lang="da-DK" dirty="0" smtClean="0"/>
              <a:t>Tilbagevendende blærebetændelser</a:t>
            </a:r>
          </a:p>
          <a:p>
            <a:r>
              <a:rPr lang="da-DK" dirty="0" smtClean="0"/>
              <a:t>Langtidsbehandling ned antibiotika</a:t>
            </a:r>
          </a:p>
          <a:p>
            <a:r>
              <a:rPr lang="da-DK" dirty="0" smtClean="0"/>
              <a:t>Forsøgt </a:t>
            </a:r>
            <a:r>
              <a:rPr lang="da-DK" dirty="0" err="1" smtClean="0"/>
              <a:t>udtrappet</a:t>
            </a:r>
            <a:r>
              <a:rPr lang="da-DK" dirty="0" smtClean="0"/>
              <a:t> flere gange med tilbagefald</a:t>
            </a:r>
          </a:p>
          <a:p>
            <a:endParaRPr lang="da-DK" dirty="0" smtClean="0"/>
          </a:p>
          <a:p>
            <a:pPr lvl="1"/>
            <a:r>
              <a:rPr lang="da-DK" b="1" dirty="0" smtClean="0"/>
              <a:t>Fundet stærkt nedsat højresidig nyrefunktion ved udredning!</a:t>
            </a:r>
          </a:p>
          <a:p>
            <a:endParaRPr lang="da-DK" dirty="0" smtClean="0"/>
          </a:p>
          <a:p>
            <a:pPr>
              <a:buNone/>
            </a:pPr>
            <a:r>
              <a:rPr lang="da-DK" sz="2000" b="1" dirty="0" smtClean="0"/>
              <a:t>Vil ikke bruge toiletterne – snavsede, urin på gulvet, døre ikke låses                 Kronisk nyreskade</a:t>
            </a:r>
          </a:p>
          <a:p>
            <a:pPr>
              <a:buNone/>
            </a:pPr>
            <a:endParaRPr lang="da-DK" b="1" dirty="0" smtClean="0"/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4F6C1F3-56EE-4EBD-8583-E0BAD5903730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sp>
        <p:nvSpPr>
          <p:cNvPr id="6" name="Højrepil 5"/>
          <p:cNvSpPr/>
          <p:nvPr/>
        </p:nvSpPr>
        <p:spPr>
          <a:xfrm flipV="1">
            <a:off x="2915816" y="5445224"/>
            <a:ext cx="978408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 anden trist historie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8- årig dreng </a:t>
            </a:r>
          </a:p>
          <a:p>
            <a:r>
              <a:rPr lang="da-DK" dirty="0" smtClean="0"/>
              <a:t>Afførings uheld i bukserne daglig</a:t>
            </a:r>
          </a:p>
          <a:p>
            <a:r>
              <a:rPr lang="da-DK" dirty="0" smtClean="0"/>
              <a:t>Lægeundersøgt - alt normalt</a:t>
            </a:r>
          </a:p>
          <a:p>
            <a:r>
              <a:rPr lang="da-DK" dirty="0" smtClean="0"/>
              <a:t>Afføringsmidler uden effekt</a:t>
            </a:r>
          </a:p>
          <a:p>
            <a:r>
              <a:rPr lang="da-DK" dirty="0" smtClean="0"/>
              <a:t>Gået hos skolepsykolog pga. voldsom adfærd</a:t>
            </a:r>
          </a:p>
          <a:p>
            <a:pPr lvl="1"/>
            <a:r>
              <a:rPr lang="da-DK" b="1" dirty="0" smtClean="0"/>
              <a:t>Henvist til børnepsykiatrisk afdeling</a:t>
            </a:r>
            <a:r>
              <a:rPr lang="da-DK" dirty="0" smtClean="0"/>
              <a:t>!</a:t>
            </a:r>
          </a:p>
          <a:p>
            <a:pPr>
              <a:buNone/>
            </a:pPr>
            <a:r>
              <a:rPr lang="da-DK" b="1" dirty="0" smtClean="0"/>
              <a:t>	</a:t>
            </a:r>
          </a:p>
          <a:p>
            <a:pPr>
              <a:buNone/>
            </a:pPr>
            <a:r>
              <a:rPr lang="da-DK" sz="2000" b="1" dirty="0" smtClean="0"/>
              <a:t>	Vil ikke bruge toiletterne - dør usikker lås - oftest ikke toiletpapir                 Forsinket indlæring pga. adfærdsproblemer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D364A3-A8FA-401E-B527-402D17266168}" type="datetime1">
              <a:rPr lang="da-DK" smtClean="0"/>
              <a:pPr/>
              <a:t>10-05-2014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 err="1" smtClean="0"/>
              <a:t>Afdelingssygeplejerkse</a:t>
            </a:r>
            <a:r>
              <a:rPr lang="da-DK" dirty="0" smtClean="0"/>
              <a:t> Ulla </a:t>
            </a:r>
            <a:r>
              <a:rPr lang="da-DK" dirty="0" err="1" smtClean="0"/>
              <a:t>kabbelgaard</a:t>
            </a:r>
            <a:r>
              <a:rPr lang="da-DK" dirty="0" smtClean="0"/>
              <a:t> Børneinkontinensklinikken</a:t>
            </a:r>
            <a:endParaRPr lang="da-DK" dirty="0"/>
          </a:p>
        </p:txBody>
      </p:sp>
      <p:sp>
        <p:nvSpPr>
          <p:cNvPr id="6" name="Højrepil 5"/>
          <p:cNvSpPr/>
          <p:nvPr/>
        </p:nvSpPr>
        <p:spPr>
          <a:xfrm>
            <a:off x="3059832" y="5085184"/>
            <a:ext cx="978408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dirty="0" smtClean="0"/>
              <a:t>Folkesundhed - indsatsområder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 smtClean="0"/>
              <a:t>400.000 voksne danskere har inkontinens</a:t>
            </a:r>
          </a:p>
          <a:p>
            <a:r>
              <a:rPr lang="da-DK" dirty="0" smtClean="0"/>
              <a:t>50.000 børn</a:t>
            </a:r>
          </a:p>
          <a:p>
            <a:pPr>
              <a:buNone/>
            </a:pPr>
            <a:endParaRPr lang="da-DK" b="1" dirty="0" smtClean="0"/>
          </a:p>
          <a:p>
            <a:pPr>
              <a:buNone/>
            </a:pPr>
            <a:r>
              <a:rPr lang="da-DK" b="1" dirty="0" smtClean="0"/>
              <a:t>En grundlæggende forudsætning er ordentlige toiletforhold – OG</a:t>
            </a:r>
          </a:p>
          <a:p>
            <a:endParaRPr lang="da-DK" dirty="0" smtClean="0"/>
          </a:p>
          <a:p>
            <a:pPr>
              <a:buNone/>
            </a:pPr>
            <a:r>
              <a:rPr lang="da-DK" b="1" dirty="0" smtClean="0"/>
              <a:t>Et fælles ansvar for:</a:t>
            </a:r>
          </a:p>
          <a:p>
            <a:r>
              <a:rPr lang="da-DK" dirty="0" smtClean="0"/>
              <a:t>Løbende at prioriterer de sanitære forhold</a:t>
            </a:r>
          </a:p>
          <a:p>
            <a:r>
              <a:rPr lang="da-DK" dirty="0" smtClean="0"/>
              <a:t>Undervise i kropsfunktioner betydning</a:t>
            </a:r>
          </a:p>
          <a:p>
            <a:r>
              <a:rPr lang="da-DK" dirty="0" smtClean="0"/>
              <a:t>Undervise i toiletvaners betydning</a:t>
            </a:r>
          </a:p>
          <a:p>
            <a:r>
              <a:rPr lang="da-DK" dirty="0" smtClean="0"/>
              <a:t>Lære vores børn god adfærd i fælles ”arealer”</a:t>
            </a:r>
          </a:p>
          <a:p>
            <a:r>
              <a:rPr lang="da-DK" dirty="0" smtClean="0"/>
              <a:t>At have en toilet politik i institutionerne</a:t>
            </a:r>
          </a:p>
          <a:p>
            <a:r>
              <a:rPr lang="da-DK" dirty="0" smtClean="0"/>
              <a:t>Også at lade arbejdsmiljø lovgivning gælder for vores børns ”</a:t>
            </a:r>
            <a:r>
              <a:rPr lang="da-DK" dirty="0" err="1" smtClean="0"/>
              <a:t>arbjedsforhold</a:t>
            </a:r>
            <a:r>
              <a:rPr lang="da-DK" dirty="0" smtClean="0"/>
              <a:t>”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356992"/>
            <a:ext cx="68335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Tak for  i dag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F0B9E8-6B84-4187-9083-2FA7BB1654F2}" type="datetime1">
              <a:rPr lang="da-DK" smtClean="0"/>
              <a:pPr/>
              <a:t>10-05-2014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smtClean="0"/>
              <a:t>Afdelingssygeplejerkse Ulla kabbelgaard Børneinkontinensklinikken</a:t>
            </a:r>
            <a:endParaRPr lang="da-DK"/>
          </a:p>
        </p:txBody>
      </p:sp>
      <p:pic>
        <p:nvPicPr>
          <p:cNvPr id="23554" name="Picture 2" descr="C:\Users\ulla\Desktop\Undervisningsmateriale\imagesCAZ5R72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048388">
            <a:off x="533215" y="1790263"/>
            <a:ext cx="4968552" cy="3024335"/>
          </a:xfrm>
          <a:prstGeom prst="rect">
            <a:avLst/>
          </a:prstGeom>
          <a:noFill/>
        </p:spPr>
      </p:pic>
      <p:pic>
        <p:nvPicPr>
          <p:cNvPr id="23555" name="Picture 3" descr="C:\Users\ulla\Pictures\images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54898">
            <a:off x="5724128" y="1484784"/>
            <a:ext cx="2324100" cy="1971675"/>
          </a:xfrm>
          <a:prstGeom prst="rect">
            <a:avLst/>
          </a:prstGeom>
          <a:noFill/>
        </p:spPr>
      </p:pic>
      <p:pic>
        <p:nvPicPr>
          <p:cNvPr id="23556" name="Picture 4" descr="C:\Users\ulla\Pictures\images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40132">
            <a:off x="1595666" y="4375738"/>
            <a:ext cx="2705100" cy="1685925"/>
          </a:xfrm>
          <a:prstGeom prst="rect">
            <a:avLst/>
          </a:prstGeom>
          <a:noFill/>
        </p:spPr>
      </p:pic>
      <p:pic>
        <p:nvPicPr>
          <p:cNvPr id="23557" name="Picture 5" descr="C:\Users\ulla\Pictures\imagesCARUDP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70183">
            <a:off x="5004048" y="4221088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3128</TotalTime>
  <Words>308</Words>
  <Application>Microsoft Office PowerPoint</Application>
  <PresentationFormat>Skærmshow (4:3)</PresentationFormat>
  <Paragraphs>94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Karnap</vt:lpstr>
      <vt:lpstr>Gode toiletter - Betyder det noget for sundheden?</vt:lpstr>
      <vt:lpstr>Helt på lige fod med</vt:lpstr>
      <vt:lpstr>Børneinkontinens omfang</vt:lpstr>
      <vt:lpstr>fysiske omkostninger</vt:lpstr>
      <vt:lpstr>Psykiske omkostninger</vt:lpstr>
      <vt:lpstr>En trist historie</vt:lpstr>
      <vt:lpstr>En anden trist historie</vt:lpstr>
      <vt:lpstr>Folkesundhed - indsatsområder</vt:lpstr>
      <vt:lpstr>Tak for  i dag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Gode toiletter</dc:title>
  <dc:creator>Ulla</dc:creator>
  <cp:lastModifiedBy>Ulla </cp:lastModifiedBy>
  <cp:revision>20</cp:revision>
  <dcterms:created xsi:type="dcterms:W3CDTF">2014-04-17T11:13:20Z</dcterms:created>
  <dcterms:modified xsi:type="dcterms:W3CDTF">2014-05-10T15:16:45Z</dcterms:modified>
</cp:coreProperties>
</file>