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7" r:id="rId5"/>
    <p:sldId id="276" r:id="rId6"/>
    <p:sldId id="278" r:id="rId7"/>
    <p:sldId id="279" r:id="rId8"/>
    <p:sldId id="280" r:id="rId9"/>
    <p:sldId id="274" r:id="rId10"/>
    <p:sldId id="263" r:id="rId11"/>
    <p:sldId id="283" r:id="rId12"/>
    <p:sldId id="281" r:id="rId13"/>
  </p:sldIdLst>
  <p:sldSz cx="9144000" cy="6858000" type="screen4x3"/>
  <p:notesSz cx="6797675" cy="9926638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3" autoAdjust="0"/>
    <p:restoredTop sz="94775" autoAdjust="0"/>
  </p:normalViewPr>
  <p:slideViewPr>
    <p:cSldViewPr>
      <p:cViewPr varScale="1">
        <p:scale>
          <a:sx n="87" d="100"/>
          <a:sy n="87" d="100"/>
        </p:scale>
        <p:origin x="138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5EE679-C7A2-4C15-B460-FB5081AFF621}" type="datetimeFigureOut">
              <a:rPr lang="da-DK" smtClean="0"/>
              <a:pPr/>
              <a:t>03-05-2015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7266D-9AEE-4E24-BD0C-B3C09C495F7D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12970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5E22C-F919-4261-8833-1E5821E6340D}" type="datetimeFigureOut">
              <a:rPr lang="da-DK" smtClean="0"/>
              <a:pPr/>
              <a:t>03-05-2015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46085-5A45-4840-9441-6173629BBC4B}" type="slidenum">
              <a:rPr lang="da-DK" smtClean="0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1939508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50115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8424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990656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683568" y="3188568"/>
            <a:ext cx="7992888" cy="1752600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97017-8A3B-4199-B223-CD4E1B0994DE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979BB-8D79-49BA-9944-207A0469BBFF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217443"/>
          </a:xfrm>
        </p:spPr>
        <p:txBody>
          <a:bodyPr vert="eaVert"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217443"/>
          </a:xfrm>
        </p:spPr>
        <p:txBody>
          <a:bodyPr vert="eaVert"/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E97C-547F-4D1B-A5C6-59E5AD77A876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el, indholdsobjek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153400" cy="685800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152900" cy="38862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762500" y="1828800"/>
            <a:ext cx="4152900" cy="3886200"/>
          </a:xfrm>
        </p:spPr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>
          <a:xfrm>
            <a:off x="76200" y="6553200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1"/>
          </p:nvPr>
        </p:nvSpPr>
        <p:spPr>
          <a:xfrm>
            <a:off x="76200" y="5943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70104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A2841E-6466-43D0-A956-D90EC98EC227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5D96B-67A2-46C1-86D0-DC2CD9E1088F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lnSpc>
                <a:spcPts val="4400"/>
              </a:lnSpc>
              <a:defRPr sz="4000" b="1" cap="all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172F-495D-4699-BC41-ECEC831678B9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21432" y="1855365"/>
            <a:ext cx="4038600" cy="4525963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53880" y="1855365"/>
            <a:ext cx="4038600" cy="4525963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33ECF-3ED7-4BC7-BB0F-7410964EA0D8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06896" y="1862286"/>
            <a:ext cx="4040188" cy="63976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06896" y="2502048"/>
            <a:ext cx="4040188" cy="3951288"/>
          </a:xfrm>
        </p:spPr>
        <p:txBody>
          <a:bodyPr/>
          <a:lstStyle>
            <a:lvl1pPr marL="216000" indent="-216000">
              <a:lnSpc>
                <a:spcPct val="10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994721" y="1862286"/>
            <a:ext cx="4041775" cy="63976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994721" y="2502048"/>
            <a:ext cx="4041775" cy="3951288"/>
          </a:xfrm>
        </p:spPr>
        <p:txBody>
          <a:bodyPr/>
          <a:lstStyle>
            <a:lvl1pPr marL="216000" indent="-216000">
              <a:lnSpc>
                <a:spcPct val="100000"/>
              </a:lnSpc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75AA0-9923-4397-9DAC-020E01E26885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FBBE-CB36-4606-9BE2-28FBEAAFA4BA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CF491-96C9-4727-8F97-737669C1C3F0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4F8B-F54F-4C2D-9E52-938A78EABD76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lnSpc>
                <a:spcPct val="100000"/>
              </a:lnSpc>
              <a:defRPr sz="2000" b="1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4967E-2EC4-4DC9-888D-DBAAF5F97DF2}" type="datetime1">
              <a:rPr lang="da-DK" smtClean="0"/>
              <a:pPr/>
              <a:t>03-05-2015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17240" y="557808"/>
            <a:ext cx="73551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27584" y="1855365"/>
            <a:ext cx="8064896" cy="4309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0A682-C7A8-41CE-A12C-282BCF5E5609}" type="datetime1">
              <a:rPr lang="da-DK" smtClean="0"/>
              <a:pPr/>
              <a:t>03-05-2015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5033C-D208-41F2-BEC5-7EF2CAC9CDFE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ts val="48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990656" cy="1152127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da-DK" sz="2400" dirty="0" smtClean="0">
                <a:latin typeface="Arial" pitchFamily="34" charset="0"/>
                <a:cs typeface="Arial" pitchFamily="34" charset="0"/>
              </a:rPr>
              <a:t>Oplæg om optimering af den hygiejniske standard på skoletoiletter i Gladsaxe Kommune, 4. maj 2015, på Skoletoiletdagen, Rådet for bedre Hygiejne.</a:t>
            </a:r>
            <a:r>
              <a:rPr lang="da-DK" sz="2400" dirty="0">
                <a:latin typeface="Arial" pitchFamily="34" charset="0"/>
                <a:cs typeface="Arial" pitchFamily="34" charset="0"/>
              </a:rPr>
              <a:t/>
            </a:r>
            <a:br>
              <a:rPr lang="da-DK" sz="2400" dirty="0">
                <a:latin typeface="Arial" pitchFamily="34" charset="0"/>
                <a:cs typeface="Arial" pitchFamily="34" charset="0"/>
              </a:rPr>
            </a:br>
            <a:endParaRPr lang="da-D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992888" cy="3240360"/>
          </a:xfrm>
        </p:spPr>
        <p:txBody>
          <a:bodyPr>
            <a:noAutofit/>
          </a:bodyPr>
          <a:lstStyle/>
          <a:p>
            <a:pPr algn="l"/>
            <a:endParaRPr lang="da-DK" sz="1800" dirty="0">
              <a:solidFill>
                <a:schemeClr val="tx1"/>
              </a:solidFill>
              <a:latin typeface="Berlin Sans FB Demi" panose="020E0802020502020306" pitchFamily="34" charset="0"/>
              <a:cs typeface="Arial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da-D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Fakta </a:t>
            </a:r>
            <a:r>
              <a:rPr lang="da-DK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om </a:t>
            </a:r>
            <a:r>
              <a:rPr lang="da-D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Rengøringsservice, INSTA 800 og skoletoiletter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da-DK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Rengøringsleverandøren, én aktør blandt mange</a:t>
            </a:r>
          </a:p>
          <a:p>
            <a:pPr algn="l">
              <a:buFont typeface="Wingdings" pitchFamily="2" charset="2"/>
              <a:buChar char="Ø"/>
            </a:pPr>
            <a:endParaRPr lang="da-DK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Optimering i Gladsaxe Kommune, vi skaber det sammen</a:t>
            </a:r>
          </a:p>
          <a:p>
            <a:pPr algn="l"/>
            <a:endParaRPr lang="da-DK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Font typeface="Wingdings" pitchFamily="2" charset="2"/>
              <a:buChar char="Ø"/>
            </a:pPr>
            <a:r>
              <a:rPr lang="da-DK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Kontrol = Evaluering, feedback, forbedringer og skarpt fokus </a:t>
            </a:r>
          </a:p>
        </p:txBody>
      </p:sp>
      <p:pic>
        <p:nvPicPr>
          <p:cNvPr id="8" name="Billede 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Billede 8" descr="C:\Documents and Settings\ANMEHO\Lokale indstillinger\Temp\notes1CC274\INSTA800_DK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7240" y="557808"/>
            <a:ext cx="7355160" cy="854968"/>
          </a:xfrm>
        </p:spPr>
        <p:txBody>
          <a:bodyPr>
            <a:normAutofit/>
          </a:bodyPr>
          <a:lstStyle/>
          <a:p>
            <a:pPr algn="ctr"/>
            <a:r>
              <a:rPr lang="da-DK" sz="2400" dirty="0" smtClean="0">
                <a:latin typeface="Arial" pitchFamily="34" charset="0"/>
                <a:cs typeface="Arial" pitchFamily="34" charset="0"/>
              </a:rPr>
              <a:t>Fakta om Rengøringsservice</a:t>
            </a:r>
            <a:endParaRPr lang="da-D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268761"/>
            <a:ext cx="8064896" cy="4608511"/>
          </a:xfrm>
        </p:spPr>
        <p:txBody>
          <a:bodyPr>
            <a:normAutofit lnSpcReduction="10000"/>
          </a:bodyPr>
          <a:lstStyle/>
          <a:p>
            <a:r>
              <a:rPr lang="da-DK" sz="2000" dirty="0" smtClean="0">
                <a:latin typeface="Arial" pitchFamily="34" charset="0"/>
                <a:cs typeface="Arial" pitchFamily="34" charset="0"/>
              </a:rPr>
              <a:t>Kerneopgaven er rengøringsservice på 2/3 af kommunens areal 180.000 m2 dagligt,156 rengøringskunder i kommunen, budget på ca. 57 mio. kr.</a:t>
            </a:r>
          </a:p>
          <a:p>
            <a:endParaRPr lang="da-DK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a-DK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Vi er 172 rengøringsassistenter, 20 nationaliteter, 14 </a:t>
            </a:r>
            <a:r>
              <a:rPr lang="da-DK" sz="20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tilsynsass</a:t>
            </a:r>
            <a:r>
              <a:rPr lang="da-DK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på skoler og rådhus, 4 rengøringsledere med hver sit kundeområde, chauffør, rengøringsplanlægger, administrative medarbejdere og chef.</a:t>
            </a:r>
          </a:p>
          <a:p>
            <a:pPr marL="0" indent="0">
              <a:buNone/>
            </a:pPr>
            <a:r>
              <a:rPr lang="da-DK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</a:p>
          <a:p>
            <a:r>
              <a:rPr lang="da-DK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Vi har licens til Svanemærket og er virksomhedscertificeret i INSTA 800</a:t>
            </a:r>
          </a:p>
          <a:p>
            <a:endParaRPr lang="da-DK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da-DK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Vi rengør dagligt 740 skoletoiletter på kvalitetsniveau 4, og har indtil 2014 udført ex. soignering på 185 af disse</a:t>
            </a:r>
          </a:p>
          <a:p>
            <a:endParaRPr lang="da-DK" sz="20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  <p:pic>
        <p:nvPicPr>
          <p:cNvPr id="5" name="Bille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lede 5" descr="C:\Documents and Settings\ANMEHO\Lokale indstillinger\Temp\notes1CC274\INSTA800_DK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461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3711" y="-747464"/>
            <a:ext cx="7355160" cy="1143000"/>
          </a:xfrm>
        </p:spPr>
        <p:txBody>
          <a:bodyPr>
            <a:normAutofit/>
          </a:bodyPr>
          <a:lstStyle/>
          <a:p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3271" y="764704"/>
            <a:ext cx="8064896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</a:rPr>
              <a:t>”Har nogen nu klaget over klamme toiletter igen, så skulle I prøve at være den, der åbner toiletdøren kl. 5 om morgenen” </a:t>
            </a:r>
            <a:r>
              <a:rPr lang="da-DK" sz="20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da-DK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Trods indsats og højt kvalitetsniveau løbende klager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Børn/forældre					Skoleledelse</a:t>
            </a:r>
          </a:p>
          <a:p>
            <a:pPr marL="0" indent="0">
              <a:buNone/>
            </a:pPr>
            <a:endParaRPr lang="da-D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Serviceledere					</a:t>
            </a:r>
            <a:r>
              <a:rPr lang="da-DK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Reng.ass</a:t>
            </a: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/tilsyn</a:t>
            </a:r>
          </a:p>
          <a:p>
            <a:pPr marL="0" indent="0">
              <a:buNone/>
            </a:pPr>
            <a:endParaRPr lang="da-D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Rengøringsledere				Ejendomscenter</a:t>
            </a:r>
          </a:p>
          <a:p>
            <a:pPr marL="0" indent="0"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Rengøringsniveau, vedligeholdelsesstandard, adfærd</a:t>
            </a:r>
          </a:p>
          <a:p>
            <a:pPr marL="0" indent="0">
              <a:buNone/>
            </a:pPr>
            <a:endParaRPr lang="da-D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sz="2000" dirty="0">
              <a:latin typeface="Berlin Sans FB Demi" panose="020E0802020502020306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 smtClean="0">
              <a:latin typeface="Berlin Sans FB Demi" panose="020E0802020502020306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>
              <a:latin typeface="Berlin Sans FB Demi" panose="020E0802020502020306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sz="2000" dirty="0" smtClean="0">
              <a:latin typeface="Berlin Sans FB Demi" panose="020E0802020502020306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sz="2000" dirty="0" smtClean="0">
              <a:latin typeface="Berlin Sans FB Demi" panose="020E0802020502020306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>
              <a:latin typeface="Berlin Sans FB Demi" panose="020E0802020502020306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>
              <a:latin typeface="Berlin Sans FB Demi" panose="020E0802020502020306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1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Lige pilforbindelse 4"/>
          <p:cNvCxnSpPr/>
          <p:nvPr/>
        </p:nvCxnSpPr>
        <p:spPr>
          <a:xfrm flipV="1">
            <a:off x="2987824" y="2780928"/>
            <a:ext cx="3312368" cy="15121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pilforbindelse 6"/>
          <p:cNvCxnSpPr/>
          <p:nvPr/>
        </p:nvCxnSpPr>
        <p:spPr>
          <a:xfrm flipH="1">
            <a:off x="2987824" y="3501008"/>
            <a:ext cx="3312368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>
            <a:off x="2555776" y="3501008"/>
            <a:ext cx="3744416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/>
          <p:nvPr/>
        </p:nvCxnSpPr>
        <p:spPr>
          <a:xfrm>
            <a:off x="2627784" y="2780928"/>
            <a:ext cx="352839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>
            <a:off x="2987824" y="4149080"/>
            <a:ext cx="3312368" cy="1440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pilforbindelse 14"/>
          <p:cNvCxnSpPr/>
          <p:nvPr/>
        </p:nvCxnSpPr>
        <p:spPr>
          <a:xfrm>
            <a:off x="2555776" y="2780928"/>
            <a:ext cx="3744416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pilforbindelse 16"/>
          <p:cNvCxnSpPr/>
          <p:nvPr/>
        </p:nvCxnSpPr>
        <p:spPr>
          <a:xfrm flipH="1">
            <a:off x="2483768" y="2780928"/>
            <a:ext cx="144016" cy="72008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pilforbindelse 18"/>
          <p:cNvCxnSpPr/>
          <p:nvPr/>
        </p:nvCxnSpPr>
        <p:spPr>
          <a:xfrm>
            <a:off x="6300192" y="2780928"/>
            <a:ext cx="72008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Lige pilforbindelse 20"/>
          <p:cNvCxnSpPr/>
          <p:nvPr/>
        </p:nvCxnSpPr>
        <p:spPr>
          <a:xfrm>
            <a:off x="2555776" y="3429000"/>
            <a:ext cx="3744416" cy="7200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Lige pilforbindelse 22"/>
          <p:cNvCxnSpPr/>
          <p:nvPr/>
        </p:nvCxnSpPr>
        <p:spPr>
          <a:xfrm>
            <a:off x="2555776" y="3501008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pilforbindelse 25"/>
          <p:cNvCxnSpPr/>
          <p:nvPr/>
        </p:nvCxnSpPr>
        <p:spPr>
          <a:xfrm>
            <a:off x="2483768" y="3501008"/>
            <a:ext cx="504056" cy="64807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Billede 26" descr="C:\Documents and Settings\ANMEHO\Lokale indstillinger\Temp\notes1CC274\INSTA800_D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Billede 2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0" name="Lige pilforbindelse 29"/>
          <p:cNvCxnSpPr/>
          <p:nvPr/>
        </p:nvCxnSpPr>
        <p:spPr>
          <a:xfrm>
            <a:off x="6372200" y="3573016"/>
            <a:ext cx="0" cy="57606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pilforbindelse 31"/>
          <p:cNvCxnSpPr/>
          <p:nvPr/>
        </p:nvCxnSpPr>
        <p:spPr>
          <a:xfrm>
            <a:off x="6156176" y="2780928"/>
            <a:ext cx="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pilforbindelse 33"/>
          <p:cNvCxnSpPr/>
          <p:nvPr/>
        </p:nvCxnSpPr>
        <p:spPr>
          <a:xfrm>
            <a:off x="2627784" y="2924944"/>
            <a:ext cx="432048" cy="12241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3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15616" y="485800"/>
            <a:ext cx="7355160" cy="926976"/>
          </a:xfrm>
        </p:spPr>
        <p:txBody>
          <a:bodyPr>
            <a:normAutofit/>
          </a:bodyPr>
          <a:lstStyle/>
          <a:p>
            <a:endParaRPr lang="da-D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412776"/>
            <a:ext cx="8064896" cy="5445223"/>
          </a:xfrm>
        </p:spPr>
        <p:txBody>
          <a:bodyPr>
            <a:normAutofit/>
          </a:bodyPr>
          <a:lstStyle/>
          <a:p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2014 drøftelser af de driftsmæssige konsekvenser af skolereformen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I budgetaftalen for 2015 afsættes 800.000 kr. til ex. soignering, kaldes nu </a:t>
            </a:r>
            <a:r>
              <a:rPr lang="da-DK" sz="2000" b="1" dirty="0" smtClean="0">
                <a:latin typeface="Arial" pitchFamily="34" charset="0"/>
                <a:cs typeface="Arial" pitchFamily="34" charset="0"/>
              </a:rPr>
              <a:t>hygiejnetilsyn </a:t>
            </a:r>
            <a:r>
              <a:rPr lang="da-DK" sz="2000" dirty="0" smtClean="0">
                <a:latin typeface="Arial" pitchFamily="34" charset="0"/>
                <a:cs typeface="Arial" pitchFamily="34" charset="0"/>
              </a:rPr>
              <a:t>– 156 toiletter udover de 185 </a:t>
            </a:r>
            <a:endParaRPr lang="da-DK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da-DK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 Beregninger, planer, vejledninger, hvordan skal vi dokumentere?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Ejendomscentret arbejder på renoveringsplan til politisk godkendelse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itchFamily="34" charset="0"/>
                <a:cs typeface="Arial" pitchFamily="34" charset="0"/>
              </a:rPr>
              <a:t>Skoleafdelingen, Ejendomscentret og Rengøringsservice ved samme bord, nu skal der samskabes og handles</a:t>
            </a: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lede 3" descr="C:\Documents and Settings\ANMEHO\Lokale indstillinger\Temp\notes1CC274\INSTA800_D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6021288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le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612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355160" cy="5760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b="1" dirty="0" smtClean="0"/>
              <a:t>Vedtagne </a:t>
            </a:r>
            <a:r>
              <a:rPr lang="da-DK" sz="2400" b="1" dirty="0"/>
              <a:t>kriterier for ”Nutidig standard” af </a:t>
            </a:r>
            <a:r>
              <a:rPr lang="da-DK" sz="2400" b="1" dirty="0" smtClean="0"/>
              <a:t>elevtoiletter</a:t>
            </a:r>
            <a:r>
              <a:rPr lang="da-DK" sz="2400" dirty="0"/>
              <a:t/>
            </a:r>
            <a:br>
              <a:rPr lang="da-DK" sz="2400" dirty="0"/>
            </a:b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1124744"/>
            <a:ext cx="8064896" cy="4680519"/>
          </a:xfrm>
        </p:spPr>
        <p:txBody>
          <a:bodyPr>
            <a:normAutofit fontScale="55000" lnSpcReduction="20000"/>
          </a:bodyPr>
          <a:lstStyle/>
          <a:p>
            <a:endParaRPr lang="da-DK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Toilettet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et selvstændigt rum med vægge fra gulv og loft (ikke spanske vægge).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Overflader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glatte og hele, alle overflader fremstår intakte.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På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længere sigt nedlægges urinaler.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Gulvet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, herunder gulvafløbet, er rengøringsvenligt.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Saniteten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er lys og rengøringsvenligt. Der skal være fuget mellem toilet og gulv. Ved nyetablering skal det, som udgangspunkt være vægthængte toiletter og håndvaske, der slutter til tæt mod væg.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Funktionelt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blandingsbatteri i god stand. Ved nyetablering opsættes berøringsfrie armaturer.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God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belysning.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Funktionel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sæbe og håndklæde dispenser.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Godt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hygiejne system, som er lukket (ikke ”madame poser”). </a:t>
            </a:r>
          </a:p>
          <a:p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God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ventilation.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Spejle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i god stand – og ved nyetablering skal spejlene være indbyggede.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Rengøringsvenligt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og let demonterbart toiletbræt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a-DK" dirty="0" smtClean="0">
                <a:latin typeface="Arial" panose="020B0604020202020204" pitchFamily="34" charset="0"/>
                <a:cs typeface="Arial" panose="020B0604020202020204" pitchFamily="34" charset="0"/>
              </a:rPr>
              <a:t>Toilettet 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skal ligge i rimelig afstand til elevens undervisningslokale </a:t>
            </a:r>
          </a:p>
          <a:p>
            <a:pPr marL="0" indent="0">
              <a:buNone/>
            </a:pPr>
            <a:endParaRPr lang="da-DK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Billede 3" descr="C:\Documents and Settings\ANMEHO\Lokale indstillinger\Temp\notes1CC274\INSTA800_DK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le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365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7240" y="557808"/>
            <a:ext cx="7355160" cy="638944"/>
          </a:xfrm>
        </p:spPr>
        <p:txBody>
          <a:bodyPr>
            <a:normAutofit fontScale="90000"/>
          </a:bodyPr>
          <a:lstStyle/>
          <a:p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548681"/>
            <a:ext cx="8064896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a-DK" dirty="0" smtClean="0"/>
              <a:t> </a:t>
            </a:r>
            <a:endParaRPr lang="da-DK" sz="2800" dirty="0" smtClean="0"/>
          </a:p>
          <a:p>
            <a:pPr>
              <a:buFont typeface="Wingdings" panose="05000000000000000000" pitchFamily="2" charset="2"/>
              <a:buChar char="Ø"/>
            </a:pPr>
            <a:endParaRPr lang="da-D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Fysisk gennemgang af samtlige skoletoiletter – alle var der: skolens leder og serviceleder, rengøringsleder og tilsynsassistent fra Rengøringsservice, leder fra skoleafdelingen i forvaltningen, arkitekt og konduktør fra Ejendomscentret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Rengøringsleder noterer </a:t>
            </a: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alle mangler ift. tidssvarende standard </a:t>
            </a: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det digitale INSTA 800 kontrolsystem – samlet rapport til deltagende afdelinger </a:t>
            </a:r>
          </a:p>
          <a:p>
            <a:pPr>
              <a:buFont typeface="Wingdings" panose="05000000000000000000" pitchFamily="2" charset="2"/>
              <a:buChar char="Ø"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Ejendomscentret fremlægger storstilet plan for renovering, 14 mio</a:t>
            </a: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da-DK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er nu i høring hos skolebestyrelserne</a:t>
            </a:r>
          </a:p>
          <a:p>
            <a:pPr marL="0" indent="0"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da-DK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Billed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lede 6" descr="C:\Documents and Settings\ANMEHO\Lokale indstillinger\Temp\notes1CC274\INSTA800_DK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7240" y="557808"/>
            <a:ext cx="7355160" cy="206896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endParaRPr lang="da-DK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27584" y="908720"/>
            <a:ext cx="8064896" cy="4968553"/>
          </a:xfrm>
        </p:spPr>
        <p:txBody>
          <a:bodyPr>
            <a:normAutofit/>
          </a:bodyPr>
          <a:lstStyle/>
          <a:p>
            <a:r>
              <a:rPr lang="da-DK" sz="2000" dirty="0" err="1" smtClean="0">
                <a:latin typeface="Arial" pitchFamily="34" charset="0"/>
                <a:cs typeface="Arial" pitchFamily="34" charset="0"/>
              </a:rPr>
              <a:t>Rengøringservice</a:t>
            </a:r>
            <a:r>
              <a:rPr lang="da-DK" sz="2000" dirty="0" smtClean="0">
                <a:latin typeface="Arial" pitchFamily="34" charset="0"/>
                <a:cs typeface="Arial" pitchFamily="34" charset="0"/>
              </a:rPr>
              <a:t> igangsætter ex. soignering og optimerer den eksisterende – assistenterne motiveres af fortællingen, det handler om rammerne for børns trivsel og læring</a:t>
            </a: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  <a:p>
            <a:r>
              <a:rPr lang="da-DK" sz="2000" dirty="0" smtClean="0">
                <a:latin typeface="Arial" pitchFamily="34" charset="0"/>
                <a:cs typeface="Arial" pitchFamily="34" charset="0"/>
              </a:rPr>
              <a:t>Kontrolsystemet </a:t>
            </a:r>
            <a:r>
              <a:rPr lang="da-DK" sz="2000" dirty="0" err="1" smtClean="0">
                <a:latin typeface="Arial" pitchFamily="34" charset="0"/>
                <a:cs typeface="Arial" pitchFamily="34" charset="0"/>
              </a:rPr>
              <a:t>Pancomp</a:t>
            </a:r>
            <a:r>
              <a:rPr lang="da-DK" sz="2000" dirty="0" smtClean="0">
                <a:latin typeface="Arial" pitchFamily="34" charset="0"/>
                <a:cs typeface="Arial" pitchFamily="34" charset="0"/>
              </a:rPr>
              <a:t> afprøves – </a:t>
            </a:r>
            <a:r>
              <a:rPr lang="da-DK" sz="2000" dirty="0" err="1" smtClean="0">
                <a:latin typeface="Arial" pitchFamily="34" charset="0"/>
                <a:cs typeface="Arial" pitchFamily="34" charset="0"/>
              </a:rPr>
              <a:t>reng.ass</a:t>
            </a:r>
            <a:r>
              <a:rPr lang="da-DK" sz="2000" dirty="0" smtClean="0">
                <a:latin typeface="Arial" pitchFamily="34" charset="0"/>
                <a:cs typeface="Arial" pitchFamily="34" charset="0"/>
              </a:rPr>
              <a:t>. Dokumenterer opgaveløsningen med håndsæt og markører på toiletter</a:t>
            </a: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  <a:p>
            <a:r>
              <a:rPr lang="da-DK" sz="2000" dirty="0" smtClean="0">
                <a:latin typeface="Arial" pitchFamily="34" charset="0"/>
                <a:cs typeface="Arial" pitchFamily="34" charset="0"/>
              </a:rPr>
              <a:t>Vi beslutter at indføre fuld INSTA 800 kontrol på samtlige skoletoiletter ved de kvartalsvise kvalitetskontroller</a:t>
            </a: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  <a:p>
            <a:r>
              <a:rPr lang="da-DK" sz="2000" dirty="0" smtClean="0">
                <a:latin typeface="Arial" pitchFamily="34" charset="0"/>
                <a:cs typeface="Arial" pitchFamily="34" charset="0"/>
              </a:rPr>
              <a:t>Evalueringen er samstemmende fra </a:t>
            </a:r>
            <a:r>
              <a:rPr lang="da-DK" sz="2000" dirty="0" err="1" smtClean="0">
                <a:latin typeface="Arial" pitchFamily="34" charset="0"/>
                <a:cs typeface="Arial" pitchFamily="34" charset="0"/>
              </a:rPr>
              <a:t>reng.ass</a:t>
            </a:r>
            <a:r>
              <a:rPr lang="da-DK" sz="2000" dirty="0" smtClean="0">
                <a:latin typeface="Arial" pitchFamily="34" charset="0"/>
                <a:cs typeface="Arial" pitchFamily="34" charset="0"/>
              </a:rPr>
              <a:t>, skoleledere og rengøringsledere – niveauet er forbedret, lugtgener mindre, alle har fået fornyet fokus og toiletter er det nye samtaleemne – ikke som klamme toiletter, men som rum vi skal værne særligt om</a:t>
            </a:r>
          </a:p>
          <a:p>
            <a:endParaRPr lang="da-DK" sz="2000" dirty="0">
              <a:latin typeface="Arial" pitchFamily="34" charset="0"/>
              <a:cs typeface="Arial" pitchFamily="34" charset="0"/>
            </a:endParaRPr>
          </a:p>
          <a:p>
            <a:endParaRPr lang="da-DK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Billed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Billede 6" descr="C:\Documents and Settings\ANMEHO\Lokale indstillinger\Temp\notes1CC274\INSTA800_DK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a-DK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 vi løst problemet nu ? – Nej, men vi har godt fat!</a:t>
            </a:r>
            <a:endParaRPr lang="da-D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5540184" y="2495550"/>
            <a:ext cx="3527425" cy="3309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>
                <a:latin typeface="Arial" panose="020B0604020202020204" pitchFamily="34" charset="0"/>
                <a:cs typeface="Arial" panose="020B0604020202020204" pitchFamily="34" charset="0"/>
              </a:rPr>
              <a:t>Transitkompetence</a:t>
            </a:r>
            <a:endParaRPr lang="da-DK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da-DK" dirty="0" smtClean="0"/>
              <a:t>Evnen </a:t>
            </a:r>
            <a:r>
              <a:rPr lang="da-DK" dirty="0"/>
              <a:t>til at finde vej og paratheden til at bevæge sig, når der er udkald.</a:t>
            </a:r>
            <a:endParaRPr lang="da-DK" sz="1800" dirty="0"/>
          </a:p>
          <a:p>
            <a:pPr marL="0" indent="0">
              <a:buNone/>
            </a:pPr>
            <a:r>
              <a:rPr lang="da-DK" sz="1800" dirty="0"/>
              <a:t>	</a:t>
            </a:r>
            <a:r>
              <a:rPr lang="da-DK" sz="1400" dirty="0"/>
              <a:t>- </a:t>
            </a:r>
            <a:r>
              <a:rPr lang="da-DK" sz="1400" dirty="0" err="1"/>
              <a:t>AnneMette</a:t>
            </a:r>
            <a:r>
              <a:rPr lang="da-DK" sz="1400" dirty="0"/>
              <a:t> </a:t>
            </a:r>
            <a:r>
              <a:rPr lang="da-DK" sz="1400" dirty="0" err="1" smtClean="0"/>
              <a:t>Digman</a:t>
            </a:r>
            <a:endParaRPr lang="da-DK" sz="1400" dirty="0" smtClean="0"/>
          </a:p>
          <a:p>
            <a:pPr marL="0" indent="0">
              <a:buNone/>
            </a:pPr>
            <a:endParaRPr lang="da-DK" sz="1400" dirty="0"/>
          </a:p>
          <a:p>
            <a:pPr marL="0" indent="0">
              <a:buNone/>
            </a:pPr>
            <a:endParaRPr lang="da-DK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da-DK" sz="1800" dirty="0"/>
          </a:p>
        </p:txBody>
      </p:sp>
      <p:pic>
        <p:nvPicPr>
          <p:cNvPr id="108548" name="Picture 4" descr="KBHLufthavn1.JPG                                               00000013Macintosh HD                   B5EE5CB7: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96913" y="2227263"/>
            <a:ext cx="4581525" cy="2682875"/>
          </a:xfrm>
        </p:spPr>
      </p:pic>
      <p:pic>
        <p:nvPicPr>
          <p:cNvPr id="5" name="Billed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5805264"/>
            <a:ext cx="936104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Billede 5" descr="C:\Documents and Settings\ANMEHO\Lokale indstillinger\Temp\notes1CC274\INSTA800_DK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5877272"/>
            <a:ext cx="2001136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485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da-DK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På Skanderborg festival 2014 – man stod gerne i kø i halve timer for at komme på luksus toilet med hygiejnetilsyn mellem hvert besøg!</a:t>
            </a:r>
            <a:endParaRPr lang="da-DK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ladsholder til indhol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077072"/>
            <a:ext cx="3200400" cy="2265645"/>
          </a:xfrm>
        </p:spPr>
      </p:pic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054" y="2636912"/>
            <a:ext cx="3200400" cy="2434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31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Gladsaxe farver">
      <a:dk1>
        <a:sysClr val="windowText" lastClr="000000"/>
      </a:dk1>
      <a:lt1>
        <a:sysClr val="window" lastClr="FFFFFF"/>
      </a:lt1>
      <a:dk2>
        <a:srgbClr val="6F7072"/>
      </a:dk2>
      <a:lt2>
        <a:srgbClr val="E2E3E4"/>
      </a:lt2>
      <a:accent1>
        <a:srgbClr val="0084BA"/>
      </a:accent1>
      <a:accent2>
        <a:srgbClr val="A71431"/>
      </a:accent2>
      <a:accent3>
        <a:srgbClr val="9BBB59"/>
      </a:accent3>
      <a:accent4>
        <a:srgbClr val="5E1E78"/>
      </a:accent4>
      <a:accent5>
        <a:srgbClr val="469196"/>
      </a:accent5>
      <a:accent6>
        <a:srgbClr val="D2871D"/>
      </a:accent6>
      <a:hlink>
        <a:srgbClr val="0084BA"/>
      </a:hlink>
      <a:folHlink>
        <a:srgbClr val="5E1E78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E46A68820A954CBA532156E4588A05" ma:contentTypeVersion="0" ma:contentTypeDescription="Opret et nyt dokument." ma:contentTypeScope="" ma:versionID="e6773326750209cc0764f85d69cc3f6b">
  <xsd:schema xmlns:xsd="http://www.w3.org/2001/XMLSchema" xmlns:p="http://schemas.microsoft.com/office/2006/metadata/properties" targetNamespace="http://schemas.microsoft.com/office/2006/metadata/properties" ma:root="true" ma:fieldsID="bea29040bea72b55886670da63a4638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39330F7-B75B-4C11-B03E-E4EE99448B33}">
  <ds:schemaRefs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C769B63-9DE2-4DAB-918F-BCB92BD9C7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B1C5952-545B-4BA1-A277-9D366C6D86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5867</TotalTime>
  <Words>548</Words>
  <Application>Microsoft Office PowerPoint</Application>
  <PresentationFormat>Skærmshow (4:3)</PresentationFormat>
  <Paragraphs>94</Paragraphs>
  <Slides>9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Arial</vt:lpstr>
      <vt:lpstr>Berlin Sans FB Demi</vt:lpstr>
      <vt:lpstr>Calibri</vt:lpstr>
      <vt:lpstr>Wingdings</vt:lpstr>
      <vt:lpstr>Kontortema</vt:lpstr>
      <vt:lpstr>Oplæg om optimering af den hygiejniske standard på skoletoiletter i Gladsaxe Kommune, 4. maj 2015, på Skoletoiletdagen, Rådet for bedre Hygiejne. </vt:lpstr>
      <vt:lpstr>Fakta om Rengøringsservice</vt:lpstr>
      <vt:lpstr> </vt:lpstr>
      <vt:lpstr>PowerPoint-præsentation</vt:lpstr>
      <vt:lpstr> Vedtagne kriterier for ”Nutidig standard” af elevtoiletter </vt:lpstr>
      <vt:lpstr>PowerPoint-præsentation</vt:lpstr>
      <vt:lpstr>PowerPoint-præsentation</vt:lpstr>
      <vt:lpstr>Har vi løst problemet nu ? – Nej, men vi har godt fat!</vt:lpstr>
      <vt:lpstr>På Skanderborg festival 2014 – man stod gerne i kø i halve timer for at komme på luksus toilet med hygiejnetilsyn mellem hvert besøg!</vt:lpstr>
    </vt:vector>
  </TitlesOfParts>
  <Company>Gladsaxe Kommune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Mette Edlers</dc:creator>
  <cp:lastModifiedBy>Mette Olesen</cp:lastModifiedBy>
  <cp:revision>160</cp:revision>
  <dcterms:created xsi:type="dcterms:W3CDTF">2012-01-11T08:28:55Z</dcterms:created>
  <dcterms:modified xsi:type="dcterms:W3CDTF">2015-05-03T12:24:33Z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0x01010032E46A68820A954CBA532156E4588A05</vt:lpwstr>
  </property>
</Properties>
</file>