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notesMasterIdLst>
    <p:notesMasterId r:id="rId26"/>
  </p:notesMasterIdLst>
  <p:handoutMasterIdLst>
    <p:handoutMasterId r:id="rId27"/>
  </p:handoutMasterIdLst>
  <p:sldIdLst>
    <p:sldId id="277" r:id="rId2"/>
    <p:sldId id="278" r:id="rId3"/>
    <p:sldId id="279" r:id="rId4"/>
    <p:sldId id="269" r:id="rId5"/>
    <p:sldId id="267" r:id="rId6"/>
    <p:sldId id="286" r:id="rId7"/>
    <p:sldId id="287" r:id="rId8"/>
    <p:sldId id="295" r:id="rId9"/>
    <p:sldId id="274" r:id="rId10"/>
    <p:sldId id="275" r:id="rId11"/>
    <p:sldId id="280" r:id="rId12"/>
    <p:sldId id="293" r:id="rId13"/>
    <p:sldId id="281" r:id="rId14"/>
    <p:sldId id="282" r:id="rId15"/>
    <p:sldId id="283" r:id="rId16"/>
    <p:sldId id="285" r:id="rId17"/>
    <p:sldId id="298" r:id="rId18"/>
    <p:sldId id="296" r:id="rId19"/>
    <p:sldId id="288" r:id="rId20"/>
    <p:sldId id="289" r:id="rId21"/>
    <p:sldId id="290" r:id="rId22"/>
    <p:sldId id="291" r:id="rId23"/>
    <p:sldId id="292" r:id="rId24"/>
    <p:sldId id="297" r:id="rId25"/>
  </p:sldIdLst>
  <p:sldSz cx="9144000" cy="6858000" type="screen4x3"/>
  <p:notesSz cx="6797675" cy="9928225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29" autoAdjust="0"/>
    <p:restoredTop sz="94671" autoAdjust="0"/>
  </p:normalViewPr>
  <p:slideViewPr>
    <p:cSldViewPr>
      <p:cViewPr>
        <p:scale>
          <a:sx n="70" d="100"/>
          <a:sy n="70" d="100"/>
        </p:scale>
        <p:origin x="-116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3972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3047AE-EB37-419D-B452-9C76E74F4F59}" type="datetimeFigureOut">
              <a:rPr lang="da-DK" smtClean="0"/>
              <a:t>28-04-2015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52AA8-C5BB-4A82-BB5B-120857578CCD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03442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5306AE-35FE-4220-8CFF-A4209D537602}" type="datetimeFigureOut">
              <a:rPr lang="da-DK" smtClean="0"/>
              <a:t>28-04-2015</a:t>
            </a:fld>
            <a:endParaRPr lang="da-DK" dirty="0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 dirty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329B7-427B-4438-B4C1-B84F8A5AD9F9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35998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329B7-427B-4438-B4C1-B84F8A5AD9F9}" type="slidenum">
              <a:rPr lang="da-DK" smtClean="0"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23079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gsor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52800" y="720000"/>
            <a:ext cx="8352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 smtClean="0"/>
              <a:t>Dagsorden</a:t>
            </a:r>
            <a:endParaRPr lang="da-DK" noProof="0" dirty="0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1"/>
          </p:nvPr>
        </p:nvSpPr>
        <p:spPr>
          <a:xfrm>
            <a:off x="352800" y="2480400"/>
            <a:ext cx="8352000" cy="3168000"/>
          </a:xfrm>
        </p:spPr>
        <p:txBody>
          <a:bodyPr>
            <a:normAutofit/>
          </a:bodyPr>
          <a:lstStyle>
            <a:lvl1pPr marL="432000" indent="-4320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958043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Skriveslide - tilbuds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357708"/>
            <a:ext cx="8224750" cy="694478"/>
          </a:xfrm>
          <a:prstGeom prst="rect">
            <a:avLst/>
          </a:prstGeom>
        </p:spPr>
        <p:txBody>
          <a:bodyPr lIns="91429" tIns="45714" rIns="91429" bIns="45714"/>
          <a:lstStyle/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052187"/>
            <a:ext cx="4038600" cy="5073977"/>
          </a:xfrm>
          <a:prstGeom prst="rect">
            <a:avLst/>
          </a:prstGeom>
        </p:spPr>
        <p:txBody>
          <a:bodyPr lIns="91429" tIns="45714" rIns="91429" bIns="45714"/>
          <a:lstStyle>
            <a:lvl1pPr marL="0" indent="0">
              <a:defRPr sz="1200"/>
            </a:lvl1pPr>
            <a:lvl2pPr marL="0" indent="0">
              <a:defRPr sz="1200"/>
            </a:lvl2pPr>
            <a:lvl3pPr marL="0" indent="0">
              <a:defRPr sz="1200"/>
            </a:lvl3pPr>
            <a:lvl4pPr marL="0" indent="0">
              <a:defRPr sz="1200"/>
            </a:lvl4pPr>
            <a:lvl5pPr marL="0" indent="0"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052187"/>
            <a:ext cx="4038600" cy="5073977"/>
          </a:xfrm>
          <a:prstGeom prst="rect">
            <a:avLst/>
          </a:prstGeom>
        </p:spPr>
        <p:txBody>
          <a:bodyPr lIns="91429" tIns="45714" rIns="91429" bIns="45714"/>
          <a:lstStyle>
            <a:lvl1pPr marL="0" indent="0">
              <a:defRPr sz="1200"/>
            </a:lvl1pPr>
            <a:lvl2pPr marL="0" indent="0">
              <a:defRPr sz="1200"/>
            </a:lvl2pPr>
            <a:lvl3pPr marL="0" indent="0">
              <a:defRPr sz="1200"/>
            </a:lvl3pPr>
            <a:lvl4pPr marL="0" indent="0">
              <a:defRPr sz="1200"/>
            </a:lvl4pPr>
            <a:lvl5pPr marL="0" indent="0"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8172400" y="6356350"/>
            <a:ext cx="514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</p:txBody>
      </p:sp>
      <p:sp>
        <p:nvSpPr>
          <p:cNvPr id="8" name="Text Box 7"/>
          <p:cNvSpPr txBox="1">
            <a:spLocks noChangeArrowheads="1"/>
          </p:cNvSpPr>
          <p:nvPr userDrawn="1"/>
        </p:nvSpPr>
        <p:spPr bwMode="auto">
          <a:xfrm>
            <a:off x="495320" y="6143626"/>
            <a:ext cx="939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defTabSz="914293">
              <a:lnSpc>
                <a:spcPct val="90000"/>
              </a:lnSpc>
              <a:defRPr/>
            </a:pPr>
            <a:r>
              <a:rPr lang="da-DK" sz="800" dirty="0">
                <a:solidFill>
                  <a:srgbClr val="E2007A"/>
                </a:solidFill>
                <a:latin typeface="ApexSansBookT" pitchFamily="2" charset="0"/>
              </a:rPr>
              <a:t>-</a:t>
            </a:r>
          </a:p>
          <a:p>
            <a:pPr defTabSz="914293">
              <a:lnSpc>
                <a:spcPct val="90000"/>
              </a:lnSpc>
              <a:defRPr/>
            </a:pPr>
            <a:r>
              <a:rPr lang="da-DK" sz="800" dirty="0">
                <a:solidFill>
                  <a:srgbClr val="E2007A"/>
                </a:solidFill>
                <a:latin typeface="ApexSansBookT" pitchFamily="2" charset="0"/>
              </a:rPr>
              <a:t>COPENHAGEN</a:t>
            </a:r>
          </a:p>
          <a:p>
            <a:pPr defTabSz="914293">
              <a:lnSpc>
                <a:spcPct val="90000"/>
              </a:lnSpc>
              <a:defRPr/>
            </a:pPr>
            <a:r>
              <a:rPr lang="da-DK" sz="800" dirty="0">
                <a:solidFill>
                  <a:srgbClr val="E2007A"/>
                </a:solidFill>
                <a:latin typeface="ApexSansBookT" pitchFamily="2" charset="0"/>
              </a:rPr>
              <a:t>LIVING</a:t>
            </a:r>
          </a:p>
          <a:p>
            <a:pPr defTabSz="914293">
              <a:lnSpc>
                <a:spcPct val="90000"/>
              </a:lnSpc>
              <a:defRPr/>
            </a:pPr>
            <a:r>
              <a:rPr lang="da-DK" sz="800" dirty="0">
                <a:solidFill>
                  <a:srgbClr val="E2007A"/>
                </a:solidFill>
                <a:latin typeface="ApexSansBookT" pitchFamily="2" charset="0"/>
              </a:rPr>
              <a:t>LAB</a:t>
            </a:r>
          </a:p>
          <a:p>
            <a:pPr defTabSz="914293">
              <a:lnSpc>
                <a:spcPct val="90000"/>
              </a:lnSpc>
              <a:defRPr/>
            </a:pPr>
            <a:r>
              <a:rPr lang="da-DK" sz="800" dirty="0">
                <a:solidFill>
                  <a:srgbClr val="E2007A"/>
                </a:solidFill>
                <a:latin typeface="ApexSansBookT" pitchFamily="2" charset="0"/>
              </a:rPr>
              <a:t>-</a:t>
            </a:r>
          </a:p>
        </p:txBody>
      </p:sp>
      <p:sp>
        <p:nvSpPr>
          <p:cNvPr id="9" name="Text Box 8"/>
          <p:cNvSpPr txBox="1">
            <a:spLocks noChangeArrowheads="1"/>
          </p:cNvSpPr>
          <p:nvPr userDrawn="1"/>
        </p:nvSpPr>
        <p:spPr bwMode="auto">
          <a:xfrm>
            <a:off x="2871808" y="6143626"/>
            <a:ext cx="1439862" cy="759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defTabSz="914293">
              <a:lnSpc>
                <a:spcPct val="90000"/>
              </a:lnSpc>
              <a:defRPr/>
            </a:pPr>
            <a:r>
              <a:rPr lang="da-DK" sz="800" dirty="0">
                <a:solidFill>
                  <a:srgbClr val="E2007A"/>
                </a:solidFill>
                <a:latin typeface="ApexSansBookT" pitchFamily="2" charset="0"/>
              </a:rPr>
              <a:t>-</a:t>
            </a:r>
          </a:p>
          <a:p>
            <a:pPr defTabSz="914293">
              <a:lnSpc>
                <a:spcPct val="90000"/>
              </a:lnSpc>
              <a:defRPr/>
            </a:pPr>
            <a:r>
              <a:rPr lang="da-DK" sz="800" dirty="0">
                <a:solidFill>
                  <a:srgbClr val="E2007A"/>
                </a:solidFill>
                <a:latin typeface="ApexSansBookT" pitchFamily="2" charset="0"/>
              </a:rPr>
              <a:t>Februar 2014</a:t>
            </a:r>
          </a:p>
          <a:p>
            <a:pPr defTabSz="914293">
              <a:lnSpc>
                <a:spcPct val="90000"/>
              </a:lnSpc>
              <a:defRPr/>
            </a:pPr>
            <a:endParaRPr lang="da-DK" sz="800" dirty="0">
              <a:solidFill>
                <a:srgbClr val="E2007A"/>
              </a:solidFill>
              <a:latin typeface="ApexSansBookT" pitchFamily="2" charset="0"/>
            </a:endParaRPr>
          </a:p>
          <a:p>
            <a:pPr defTabSz="914293">
              <a:lnSpc>
                <a:spcPct val="90000"/>
              </a:lnSpc>
              <a:defRPr/>
            </a:pPr>
            <a:r>
              <a:rPr lang="da-DK" sz="800" dirty="0">
                <a:solidFill>
                  <a:srgbClr val="E2007A"/>
                </a:solidFill>
                <a:latin typeface="ApexSansBookT" pitchFamily="2" charset="0"/>
              </a:rPr>
              <a:t>-</a:t>
            </a:r>
          </a:p>
          <a:p>
            <a:pPr defTabSz="914293">
              <a:lnSpc>
                <a:spcPct val="90000"/>
              </a:lnSpc>
              <a:defRPr/>
            </a:pPr>
            <a:r>
              <a:rPr lang="da-DK" sz="800" dirty="0">
                <a:solidFill>
                  <a:srgbClr val="E2007A"/>
                </a:solidFill>
                <a:latin typeface="ApexSansBookT" pitchFamily="2" charset="0"/>
              </a:rPr>
              <a:t>-</a:t>
            </a:r>
          </a:p>
          <a:p>
            <a:pPr defTabSz="914293">
              <a:lnSpc>
                <a:spcPct val="90000"/>
              </a:lnSpc>
              <a:defRPr/>
            </a:pPr>
            <a:r>
              <a:rPr lang="da-DK" sz="800" dirty="0">
                <a:solidFill>
                  <a:srgbClr val="E2007A"/>
                </a:solidFill>
                <a:latin typeface="ApexSansBookT" pitchFamily="2" charset="0"/>
              </a:rPr>
              <a:t>-</a:t>
            </a:r>
          </a:p>
        </p:txBody>
      </p:sp>
      <p:sp>
        <p:nvSpPr>
          <p:cNvPr id="10" name="Text Box 9"/>
          <p:cNvSpPr txBox="1">
            <a:spLocks noChangeArrowheads="1"/>
          </p:cNvSpPr>
          <p:nvPr userDrawn="1"/>
        </p:nvSpPr>
        <p:spPr bwMode="auto">
          <a:xfrm>
            <a:off x="5607070" y="6143626"/>
            <a:ext cx="1822450" cy="660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defTabSz="914293">
              <a:lnSpc>
                <a:spcPct val="90000"/>
              </a:lnSpc>
              <a:defRPr/>
            </a:pPr>
            <a:r>
              <a:rPr lang="da-DK" sz="800" dirty="0">
                <a:solidFill>
                  <a:srgbClr val="E2007A"/>
                </a:solidFill>
                <a:latin typeface="ApexSansBookST" pitchFamily="2" charset="0"/>
              </a:rPr>
              <a:t>-</a:t>
            </a:r>
          </a:p>
          <a:p>
            <a:pPr defTabSz="914293">
              <a:lnSpc>
                <a:spcPct val="90000"/>
              </a:lnSpc>
              <a:defRPr/>
            </a:pPr>
            <a:r>
              <a:rPr lang="da-DK" sz="800" dirty="0">
                <a:solidFill>
                  <a:srgbClr val="E2007A"/>
                </a:solidFill>
                <a:latin typeface="ApexSansBookST" pitchFamily="2" charset="0"/>
              </a:rPr>
              <a:t>COPENHAGENLIVINGLAB.COM</a:t>
            </a:r>
          </a:p>
          <a:p>
            <a:pPr defTabSz="914293">
              <a:lnSpc>
                <a:spcPct val="90000"/>
              </a:lnSpc>
              <a:defRPr/>
            </a:pPr>
            <a:r>
              <a:rPr lang="da-DK" sz="800" dirty="0">
                <a:solidFill>
                  <a:srgbClr val="E2007A"/>
                </a:solidFill>
                <a:latin typeface="ApexSansBookST" pitchFamily="2" charset="0"/>
              </a:rPr>
              <a:t>-</a:t>
            </a:r>
          </a:p>
          <a:p>
            <a:pPr defTabSz="914293">
              <a:lnSpc>
                <a:spcPct val="90000"/>
              </a:lnSpc>
              <a:defRPr/>
            </a:pPr>
            <a:r>
              <a:rPr lang="da-DK" sz="800" dirty="0">
                <a:solidFill>
                  <a:srgbClr val="E2007A"/>
                </a:solidFill>
                <a:latin typeface="ApexSansBookST" pitchFamily="2" charset="0"/>
              </a:rPr>
              <a:t>-</a:t>
            </a:r>
          </a:p>
          <a:p>
            <a:pPr defTabSz="914293">
              <a:lnSpc>
                <a:spcPct val="90000"/>
              </a:lnSpc>
              <a:defRPr/>
            </a:pPr>
            <a:r>
              <a:rPr lang="da-DK" sz="900" dirty="0">
                <a:solidFill>
                  <a:srgbClr val="E2007A"/>
                </a:solidFill>
                <a:latin typeface="ApexSansBookST" pitchFamily="2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872085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800" y="2480400"/>
            <a:ext cx="8352000" cy="1752600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noProof="0" smtClean="0"/>
              <a:t>Klik for at redigere i master</a:t>
            </a:r>
            <a:endParaRPr lang="da-DK" noProof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52800" y="720000"/>
            <a:ext cx="8352000" cy="1143000"/>
          </a:xfrm>
        </p:spPr>
        <p:txBody>
          <a:bodyPr lIns="90000" tIns="46800" rIns="90000" bIns="46800"/>
          <a:lstStyle/>
          <a:p>
            <a:r>
              <a:rPr lang="da-DK" noProof="0" smtClean="0"/>
              <a:t>Klik for at redigere i master</a:t>
            </a:r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2287044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tekst (med 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2800" y="720000"/>
            <a:ext cx="8352000" cy="1143000"/>
          </a:xfrm>
        </p:spPr>
        <p:txBody>
          <a:bodyPr/>
          <a:lstStyle/>
          <a:p>
            <a:r>
              <a:rPr lang="da-DK" noProof="0" smtClean="0"/>
              <a:t>Klik for at redigere i master</a:t>
            </a:r>
            <a:endParaRPr lang="da-DK" noProof="0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1"/>
          </p:nvPr>
        </p:nvSpPr>
        <p:spPr>
          <a:xfrm>
            <a:off x="352800" y="2480400"/>
            <a:ext cx="8352000" cy="316800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32892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tekst (uden 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2800" y="720000"/>
            <a:ext cx="8352000" cy="1143000"/>
          </a:xfrm>
        </p:spPr>
        <p:txBody>
          <a:bodyPr/>
          <a:lstStyle/>
          <a:p>
            <a:r>
              <a:rPr lang="da-DK" noProof="0" smtClean="0"/>
              <a:t>Klik for at redigere i master</a:t>
            </a:r>
            <a:endParaRPr lang="da-DK" noProof="0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0"/>
          </p:nvPr>
        </p:nvSpPr>
        <p:spPr>
          <a:xfrm>
            <a:off x="352800" y="2480400"/>
            <a:ext cx="8352000" cy="316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1495443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2800" y="720000"/>
            <a:ext cx="8352000" cy="1143000"/>
          </a:xfrm>
        </p:spPr>
        <p:txBody>
          <a:bodyPr/>
          <a:lstStyle/>
          <a:p>
            <a:r>
              <a:rPr lang="da-DK" noProof="0" smtClean="0"/>
              <a:t>Klik for at redigere i master</a:t>
            </a:r>
            <a:endParaRPr lang="da-DK" noProof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2800" y="2481899"/>
            <a:ext cx="8352000" cy="316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None/>
              <a:defRPr>
                <a:solidFill>
                  <a:schemeClr val="tx1"/>
                </a:solidFill>
              </a:defRPr>
            </a:lvl1pPr>
            <a:lvl2pPr marL="361950" indent="-180975">
              <a:defRPr>
                <a:solidFill>
                  <a:schemeClr val="tx1"/>
                </a:solidFill>
              </a:defRPr>
            </a:lvl2pPr>
            <a:lvl3pPr marL="542925" indent="-180975">
              <a:spcBef>
                <a:spcPts val="600"/>
              </a:spcBef>
              <a:buSzPct val="100000"/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 marL="714375" indent="-171450">
              <a:spcBef>
                <a:spcPts val="6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4pPr>
            <a:lvl5pPr marL="895350" indent="-180975">
              <a:spcBef>
                <a:spcPts val="6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2355837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tekstspalter (med 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smtClean="0"/>
              <a:t>Klik for at redigere i master</a:t>
            </a:r>
            <a:endParaRPr lang="da-DK" noProof="0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0"/>
          </p:nvPr>
        </p:nvSpPr>
        <p:spPr>
          <a:xfrm>
            <a:off x="352800" y="2481900"/>
            <a:ext cx="3996000" cy="316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/>
          </a:p>
        </p:txBody>
      </p:sp>
      <p:sp>
        <p:nvSpPr>
          <p:cNvPr id="9" name="Pladsholder til tekst 8"/>
          <p:cNvSpPr>
            <a:spLocks noGrp="1"/>
          </p:cNvSpPr>
          <p:nvPr>
            <p:ph type="body" sz="quarter" idx="11"/>
          </p:nvPr>
        </p:nvSpPr>
        <p:spPr>
          <a:xfrm>
            <a:off x="4716456" y="2481900"/>
            <a:ext cx="3996000" cy="316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798153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dholdsobjekt og tekst (med 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smtClean="0"/>
              <a:t>Klik for at redigere i master</a:t>
            </a:r>
            <a:endParaRPr lang="da-DK" noProof="0"/>
          </a:p>
        </p:txBody>
      </p:sp>
      <p:sp>
        <p:nvSpPr>
          <p:cNvPr id="9" name="Pladsholder til tekst 8"/>
          <p:cNvSpPr>
            <a:spLocks noGrp="1"/>
          </p:cNvSpPr>
          <p:nvPr>
            <p:ph type="body" sz="quarter" idx="11"/>
          </p:nvPr>
        </p:nvSpPr>
        <p:spPr>
          <a:xfrm>
            <a:off x="4716456" y="2481900"/>
            <a:ext cx="3996000" cy="316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2"/>
          </p:nvPr>
        </p:nvSpPr>
        <p:spPr>
          <a:xfrm>
            <a:off x="352800" y="2481899"/>
            <a:ext cx="3996000" cy="316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404798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menligning (med 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2800" y="720000"/>
            <a:ext cx="8352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smtClean="0"/>
              <a:t>Klik for at redigere i master</a:t>
            </a:r>
            <a:endParaRPr lang="da-DK" noProof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352800" y="2060848"/>
            <a:ext cx="3996000" cy="468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716000" y="2060848"/>
            <a:ext cx="3996000" cy="468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  <p:sp>
        <p:nvSpPr>
          <p:cNvPr id="9" name="Pladsholder til tekst 8"/>
          <p:cNvSpPr>
            <a:spLocks noGrp="1"/>
          </p:cNvSpPr>
          <p:nvPr>
            <p:ph type="body" sz="quarter" idx="11"/>
          </p:nvPr>
        </p:nvSpPr>
        <p:spPr>
          <a:xfrm>
            <a:off x="352799" y="2520000"/>
            <a:ext cx="3996000" cy="316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/>
          </a:p>
        </p:txBody>
      </p:sp>
      <p:sp>
        <p:nvSpPr>
          <p:cNvPr id="11" name="Pladsholder til tekst 10"/>
          <p:cNvSpPr>
            <a:spLocks noGrp="1"/>
          </p:cNvSpPr>
          <p:nvPr>
            <p:ph type="body" sz="quarter" idx="12"/>
          </p:nvPr>
        </p:nvSpPr>
        <p:spPr>
          <a:xfrm>
            <a:off x="4716462" y="2519999"/>
            <a:ext cx="3996000" cy="316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2064219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27401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9830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68339"/>
            <a:ext cx="9143999" cy="5700267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3700" y="720000"/>
            <a:ext cx="8352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smtClean="0"/>
              <a:t>Klik for at redigere titeltypografi i masteren</a:t>
            </a:r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 bwMode="auto">
          <a:xfrm>
            <a:off x="3593604" y="6192000"/>
            <a:ext cx="115976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marL="0" algn="r" defTabSz="914400" rtl="0" eaLnBrk="1" latinLnBrk="0" hangingPunct="1">
              <a:defRPr sz="75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Aft>
                <a:spcPts val="300"/>
              </a:spcAft>
            </a:pPr>
            <a:r>
              <a:rPr lang="da-DK" sz="700" b="0" dirty="0" smtClean="0">
                <a:latin typeface="+mn-lt"/>
              </a:rPr>
              <a:t>Tel.: +45 99 66 70 00</a:t>
            </a:r>
          </a:p>
          <a:p>
            <a:pPr algn="l">
              <a:lnSpc>
                <a:spcPct val="100000"/>
              </a:lnSpc>
              <a:spcAft>
                <a:spcPts val="300"/>
              </a:spcAft>
            </a:pPr>
            <a:r>
              <a:rPr lang="da-DK" sz="700" dirty="0" smtClean="0">
                <a:latin typeface="+mn-lt"/>
              </a:rPr>
              <a:t>post@vesthimmerland.dk</a:t>
            </a:r>
          </a:p>
          <a:p>
            <a:pPr algn="l">
              <a:lnSpc>
                <a:spcPct val="100000"/>
              </a:lnSpc>
              <a:spcAft>
                <a:spcPts val="300"/>
              </a:spcAft>
            </a:pPr>
            <a:r>
              <a:rPr lang="da-DK" sz="700" dirty="0" smtClean="0">
                <a:latin typeface="+mn-lt"/>
              </a:rPr>
              <a:t>www.vesthimmerland.dk</a:t>
            </a:r>
            <a:endParaRPr lang="da-DK" sz="700" dirty="0">
              <a:latin typeface="+mn-lt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/>
        </p:nvSpPr>
        <p:spPr bwMode="auto">
          <a:xfrm>
            <a:off x="2051720" y="6192000"/>
            <a:ext cx="1447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marL="0" algn="r" defTabSz="914400" rtl="0" eaLnBrk="1" latinLnBrk="0" hangingPunct="1">
              <a:defRPr sz="75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Aft>
                <a:spcPts val="300"/>
              </a:spcAft>
            </a:pPr>
            <a:r>
              <a:rPr lang="da-DK" sz="700" b="0" dirty="0" smtClean="0">
                <a:latin typeface="+mn-lt"/>
              </a:rPr>
              <a:t>Vesthimmerlands Kommune</a:t>
            </a:r>
          </a:p>
          <a:p>
            <a:pPr algn="l">
              <a:lnSpc>
                <a:spcPct val="100000"/>
              </a:lnSpc>
              <a:spcAft>
                <a:spcPts val="300"/>
              </a:spcAft>
            </a:pPr>
            <a:r>
              <a:rPr lang="da-DK" sz="700" b="0" baseline="0" dirty="0" smtClean="0">
                <a:latin typeface="+mn-lt"/>
              </a:rPr>
              <a:t>Himmerlandsgade 27</a:t>
            </a:r>
          </a:p>
          <a:p>
            <a:pPr algn="l">
              <a:lnSpc>
                <a:spcPct val="100000"/>
              </a:lnSpc>
              <a:spcAft>
                <a:spcPts val="300"/>
              </a:spcAft>
            </a:pPr>
            <a:r>
              <a:rPr lang="da-DK" sz="700" b="0" dirty="0" smtClean="0">
                <a:latin typeface="+mn-lt"/>
              </a:rPr>
              <a:t>9600 Aars</a:t>
            </a:r>
            <a:endParaRPr lang="da-DK" sz="700" dirty="0">
              <a:latin typeface="+mn-lt"/>
            </a:endParaRPr>
          </a:p>
        </p:txBody>
      </p:sp>
      <p:sp>
        <p:nvSpPr>
          <p:cNvPr id="16" name="Rectangle 5"/>
          <p:cNvSpPr txBox="1">
            <a:spLocks noChangeArrowheads="1"/>
          </p:cNvSpPr>
          <p:nvPr/>
        </p:nvSpPr>
        <p:spPr bwMode="auto">
          <a:xfrm>
            <a:off x="467544" y="6192000"/>
            <a:ext cx="1447800" cy="117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marL="0" algn="r" defTabSz="914400" rtl="0" eaLnBrk="1" latinLnBrk="0" hangingPunct="1">
              <a:defRPr sz="75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60444345-0822-4939-8416-64441C71F130}" type="datetime2">
              <a:rPr lang="da-DK" sz="700" smtClean="0">
                <a:latin typeface="+mn-lt"/>
              </a:rPr>
              <a:pPr algn="l"/>
              <a:t>28. april 2015</a:t>
            </a:fld>
            <a:endParaRPr lang="da-DK" sz="700" dirty="0" smtClean="0">
              <a:latin typeface="+mn-lt"/>
            </a:endParaRPr>
          </a:p>
          <a:p>
            <a:pPr algn="l"/>
            <a:endParaRPr lang="da-DK" sz="700" dirty="0" smtClean="0">
              <a:latin typeface="+mn-lt"/>
            </a:endParaRPr>
          </a:p>
          <a:p>
            <a:pPr algn="l"/>
            <a:endParaRPr lang="da-DK" sz="700" dirty="0" smtClean="0">
              <a:latin typeface="+mn-lt"/>
            </a:endParaRPr>
          </a:p>
          <a:p>
            <a:endParaRPr lang="da-DK" sz="700" dirty="0" smtClean="0">
              <a:latin typeface="+mn-lt"/>
            </a:endParaRPr>
          </a:p>
          <a:p>
            <a:fld id="{9560DD2A-931C-4C79-A333-74D4FFC705F1}" type="slidenum">
              <a:rPr lang="da-DK" sz="100" smtClean="0">
                <a:latin typeface="+mn-lt"/>
              </a:rPr>
              <a:pPr/>
              <a:t>‹nr.›</a:t>
            </a:fld>
            <a:endParaRPr lang="da-DK" sz="100" dirty="0">
              <a:latin typeface="+mn-lt"/>
            </a:endParaRPr>
          </a:p>
        </p:txBody>
      </p:sp>
      <p:sp>
        <p:nvSpPr>
          <p:cNvPr id="18" name="Rectangle 5"/>
          <p:cNvSpPr txBox="1">
            <a:spLocks noChangeArrowheads="1"/>
          </p:cNvSpPr>
          <p:nvPr/>
        </p:nvSpPr>
        <p:spPr bwMode="auto">
          <a:xfrm>
            <a:off x="467544" y="6480032"/>
            <a:ext cx="1447800" cy="117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marL="0" algn="r" defTabSz="914400" rtl="0" eaLnBrk="1" latinLnBrk="0" hangingPunct="1">
              <a:defRPr sz="75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a-DK" sz="700" dirty="0" smtClean="0">
                <a:latin typeface="+mn-lt"/>
              </a:rPr>
              <a:t>Side </a:t>
            </a:r>
            <a:fld id="{B5828D82-7342-44CF-B1A6-2908ACB0D981}" type="slidenum">
              <a:rPr lang="da-DK" sz="700" smtClean="0">
                <a:latin typeface="+mn-lt"/>
              </a:rPr>
              <a:t>‹nr.›</a:t>
            </a:fld>
            <a:endParaRPr lang="da-DK" sz="100" dirty="0">
              <a:latin typeface="+mn-lt"/>
            </a:endParaRPr>
          </a:p>
        </p:txBody>
      </p:sp>
      <p:sp>
        <p:nvSpPr>
          <p:cNvPr id="4" name="Pladsholder til tekst 3"/>
          <p:cNvSpPr>
            <a:spLocks noGrp="1"/>
          </p:cNvSpPr>
          <p:nvPr>
            <p:ph type="body" idx="1"/>
          </p:nvPr>
        </p:nvSpPr>
        <p:spPr>
          <a:xfrm>
            <a:off x="352800" y="2480400"/>
            <a:ext cx="8352000" cy="316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noProof="0" dirty="0" smtClean="0"/>
              <a:t>Klik for at redigere i master</a:t>
            </a:r>
          </a:p>
          <a:p>
            <a:pPr lvl="1"/>
            <a:r>
              <a:rPr lang="da-DK" noProof="0" dirty="0" smtClean="0"/>
              <a:t>Andet niveau</a:t>
            </a:r>
          </a:p>
          <a:p>
            <a:pPr lvl="2"/>
            <a:r>
              <a:rPr lang="da-DK" noProof="0" dirty="0" smtClean="0"/>
              <a:t>Tredje niveau</a:t>
            </a:r>
          </a:p>
          <a:p>
            <a:pPr lvl="3"/>
            <a:r>
              <a:rPr lang="da-DK" noProof="0" dirty="0" smtClean="0"/>
              <a:t>Fjerde niveau</a:t>
            </a:r>
          </a:p>
          <a:p>
            <a:pPr lvl="4"/>
            <a:r>
              <a:rPr lang="da-DK" noProof="0" dirty="0" smtClean="0"/>
              <a:t>Femte niveau</a:t>
            </a:r>
            <a:endParaRPr lang="da-DK" noProof="0" dirty="0"/>
          </a:p>
        </p:txBody>
      </p:sp>
      <p:sp>
        <p:nvSpPr>
          <p:cNvPr id="2" name="Tekstboks 1"/>
          <p:cNvSpPr txBox="1"/>
          <p:nvPr/>
        </p:nvSpPr>
        <p:spPr bwMode="auto">
          <a:xfrm>
            <a:off x="-2265413" y="6524"/>
            <a:ext cx="2095103" cy="2219445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  <a:effectLst/>
          <a:ex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da-DK" sz="900" b="1" dirty="0" smtClean="0">
                <a:solidFill>
                  <a:schemeClr val="tx1"/>
                </a:solidFill>
              </a:rPr>
              <a:t>DIASLAYOUT</a:t>
            </a: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da-DK" sz="900" b="0" dirty="0" smtClean="0">
                <a:solidFill>
                  <a:schemeClr val="tx1"/>
                </a:solidFill>
              </a:rPr>
              <a:t>Forskellige diaslayouts for Vesthimmerlands</a:t>
            </a:r>
            <a:r>
              <a:rPr lang="da-DK" sz="900" b="0" baseline="0" dirty="0" smtClean="0">
                <a:solidFill>
                  <a:schemeClr val="tx1"/>
                </a:solidFill>
              </a:rPr>
              <a:t> Kommune vælges ved at benytte ”Nyt dias” på fanen ”Startside”</a:t>
            </a:r>
          </a:p>
          <a:p>
            <a:pPr>
              <a:lnSpc>
                <a:spcPct val="100000"/>
              </a:lnSpc>
              <a:spcAft>
                <a:spcPts val="300"/>
              </a:spcAft>
            </a:pPr>
            <a:endParaRPr lang="da-DK" sz="900" b="0" baseline="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endParaRPr lang="da-DK" sz="900" b="0" baseline="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endParaRPr lang="da-DK" sz="900" b="0" baseline="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endParaRPr lang="da-DK" sz="900" b="0" baseline="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endParaRPr lang="da-DK" sz="900" b="0" baseline="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endParaRPr lang="da-DK" sz="900" b="0" baseline="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endParaRPr lang="da-DK" sz="900" b="0" baseline="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endParaRPr lang="da-DK" sz="900" b="0" baseline="0" dirty="0" smtClean="0">
              <a:solidFill>
                <a:schemeClr val="tx1"/>
              </a:solidFill>
            </a:endParaRPr>
          </a:p>
        </p:txBody>
      </p:sp>
      <p:pic>
        <p:nvPicPr>
          <p:cNvPr id="13" name="Billede 12"/>
          <p:cNvPicPr/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029549" y="836711"/>
            <a:ext cx="1620688" cy="12957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Tekstboks 16"/>
          <p:cNvSpPr txBox="1"/>
          <p:nvPr/>
        </p:nvSpPr>
        <p:spPr bwMode="auto">
          <a:xfrm>
            <a:off x="-2268760" y="2498640"/>
            <a:ext cx="2099111" cy="4343103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  <a:effectLst/>
          <a:ex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da-DK" sz="900" b="1" dirty="0" smtClean="0"/>
              <a:t>SIDEFOD</a:t>
            </a: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da-DK" sz="900" b="0" dirty="0" smtClean="0"/>
              <a:t>HUSK at ændre </a:t>
            </a:r>
            <a:r>
              <a:rPr lang="da-DK" sz="900" b="0" baseline="0" dirty="0" smtClean="0"/>
              <a:t>afdelingsoplys-</a:t>
            </a:r>
            <a:r>
              <a:rPr lang="da-DK" sz="900" b="0" baseline="0" dirty="0" err="1" smtClean="0"/>
              <a:t>ninger</a:t>
            </a:r>
            <a:r>
              <a:rPr lang="da-DK" sz="900" b="0" baseline="0" dirty="0" smtClean="0"/>
              <a:t> i sidefoden:</a:t>
            </a:r>
          </a:p>
          <a:p>
            <a:pPr marL="228600" indent="-228600">
              <a:lnSpc>
                <a:spcPct val="10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da-DK" sz="900" b="0" baseline="0" dirty="0" smtClean="0"/>
              <a:t>Vælg fanen ”Vis” og derefter ”Diasmaster”</a:t>
            </a:r>
          </a:p>
          <a:p>
            <a:pPr marL="228600" indent="-228600">
              <a:lnSpc>
                <a:spcPct val="100000"/>
              </a:lnSpc>
              <a:spcAft>
                <a:spcPts val="300"/>
              </a:spcAft>
              <a:buFont typeface="+mj-lt"/>
              <a:buAutoNum type="arabicPeriod"/>
            </a:pPr>
            <a:endParaRPr lang="da-DK" sz="900" b="0" baseline="0" dirty="0" smtClean="0"/>
          </a:p>
          <a:p>
            <a:pPr marL="228600" indent="-228600">
              <a:lnSpc>
                <a:spcPct val="100000"/>
              </a:lnSpc>
              <a:spcAft>
                <a:spcPts val="300"/>
              </a:spcAft>
              <a:buFont typeface="+mj-lt"/>
              <a:buAutoNum type="arabicPeriod"/>
            </a:pPr>
            <a:endParaRPr lang="da-DK" sz="900" b="0" baseline="0" dirty="0" smtClean="0"/>
          </a:p>
          <a:p>
            <a:pPr marL="228600" indent="-228600">
              <a:lnSpc>
                <a:spcPct val="100000"/>
              </a:lnSpc>
              <a:spcAft>
                <a:spcPts val="300"/>
              </a:spcAft>
              <a:buFont typeface="+mj-lt"/>
              <a:buAutoNum type="arabicPeriod"/>
            </a:pPr>
            <a:endParaRPr lang="da-DK" sz="900" b="0" baseline="0" dirty="0" smtClean="0"/>
          </a:p>
          <a:p>
            <a:pPr marL="228600" indent="-228600">
              <a:lnSpc>
                <a:spcPct val="100000"/>
              </a:lnSpc>
              <a:spcAft>
                <a:spcPts val="300"/>
              </a:spcAft>
              <a:buFont typeface="+mj-lt"/>
              <a:buAutoNum type="arabicPeriod"/>
            </a:pPr>
            <a:endParaRPr lang="da-DK" sz="900" b="0" baseline="0" dirty="0" smtClean="0"/>
          </a:p>
          <a:p>
            <a:pPr marL="228600" indent="-228600">
              <a:lnSpc>
                <a:spcPct val="100000"/>
              </a:lnSpc>
              <a:spcAft>
                <a:spcPts val="300"/>
              </a:spcAft>
              <a:buFont typeface="+mj-lt"/>
              <a:buAutoNum type="arabicPeriod"/>
            </a:pPr>
            <a:endParaRPr lang="da-DK" sz="900" b="0" baseline="0" dirty="0" smtClean="0"/>
          </a:p>
          <a:p>
            <a:pPr marL="228600" indent="-228600">
              <a:lnSpc>
                <a:spcPct val="10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da-DK" sz="900" b="0" baseline="0" dirty="0" smtClean="0"/>
              <a:t>Vælg nr. 1</a:t>
            </a:r>
          </a:p>
          <a:p>
            <a:pPr marL="228600" indent="-228600">
              <a:lnSpc>
                <a:spcPct val="100000"/>
              </a:lnSpc>
              <a:spcAft>
                <a:spcPts val="300"/>
              </a:spcAft>
              <a:buFont typeface="+mj-lt"/>
              <a:buAutoNum type="arabicPeriod"/>
            </a:pPr>
            <a:endParaRPr lang="da-DK" sz="900" b="0" baseline="0" dirty="0" smtClean="0"/>
          </a:p>
          <a:p>
            <a:pPr marL="228600" indent="-228600">
              <a:lnSpc>
                <a:spcPct val="100000"/>
              </a:lnSpc>
              <a:spcAft>
                <a:spcPts val="300"/>
              </a:spcAft>
              <a:buFont typeface="+mj-lt"/>
              <a:buAutoNum type="arabicPeriod"/>
            </a:pPr>
            <a:endParaRPr lang="da-DK" sz="900" b="0" baseline="0" dirty="0" smtClean="0"/>
          </a:p>
          <a:p>
            <a:pPr marL="228600" indent="-228600">
              <a:lnSpc>
                <a:spcPct val="100000"/>
              </a:lnSpc>
              <a:spcAft>
                <a:spcPts val="300"/>
              </a:spcAft>
              <a:buFont typeface="+mj-lt"/>
              <a:buAutoNum type="arabicPeriod"/>
            </a:pPr>
            <a:endParaRPr lang="da-DK" sz="900" b="0" baseline="0" dirty="0" smtClean="0"/>
          </a:p>
          <a:p>
            <a:pPr marL="228600" indent="-228600">
              <a:lnSpc>
                <a:spcPct val="100000"/>
              </a:lnSpc>
              <a:spcAft>
                <a:spcPts val="300"/>
              </a:spcAft>
              <a:buFont typeface="+mj-lt"/>
              <a:buAutoNum type="arabicPeriod"/>
            </a:pPr>
            <a:endParaRPr lang="da-DK" sz="900" b="0" baseline="0" dirty="0" smtClean="0"/>
          </a:p>
          <a:p>
            <a:pPr marL="228600" indent="-228600">
              <a:lnSpc>
                <a:spcPct val="100000"/>
              </a:lnSpc>
              <a:spcAft>
                <a:spcPts val="300"/>
              </a:spcAft>
              <a:buFont typeface="+mj-lt"/>
              <a:buAutoNum type="arabicPeriod"/>
            </a:pPr>
            <a:endParaRPr lang="da-DK" sz="900" b="0" baseline="0" dirty="0" smtClean="0"/>
          </a:p>
          <a:p>
            <a:pPr marL="228600" indent="-228600">
              <a:lnSpc>
                <a:spcPct val="100000"/>
              </a:lnSpc>
              <a:spcAft>
                <a:spcPts val="300"/>
              </a:spcAft>
              <a:buFont typeface="+mj-lt"/>
              <a:buAutoNum type="arabicPeriod"/>
            </a:pPr>
            <a:endParaRPr lang="da-DK" sz="900" b="0" baseline="0" dirty="0" smtClean="0"/>
          </a:p>
          <a:p>
            <a:pPr marL="228600" indent="-228600">
              <a:lnSpc>
                <a:spcPct val="100000"/>
              </a:lnSpc>
              <a:spcAft>
                <a:spcPts val="300"/>
              </a:spcAft>
              <a:buFont typeface="+mj-lt"/>
              <a:buAutoNum type="arabicPeriod"/>
            </a:pPr>
            <a:endParaRPr lang="da-DK" sz="900" b="0" baseline="0" dirty="0" smtClean="0"/>
          </a:p>
          <a:p>
            <a:pPr marL="228600" indent="-228600">
              <a:lnSpc>
                <a:spcPct val="10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da-DK" sz="900" b="0" baseline="0" dirty="0" smtClean="0"/>
              <a:t>Ret afdeling og adresse</a:t>
            </a:r>
          </a:p>
          <a:p>
            <a:pPr marL="228600" indent="-228600">
              <a:lnSpc>
                <a:spcPct val="10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da-DK" sz="900" b="0" baseline="0" dirty="0" smtClean="0"/>
              <a:t>Luk mastervisning og ændringer gemmes</a:t>
            </a:r>
          </a:p>
          <a:p>
            <a:pPr marL="228600" indent="-228600">
              <a:lnSpc>
                <a:spcPct val="100000"/>
              </a:lnSpc>
              <a:spcAft>
                <a:spcPts val="300"/>
              </a:spcAft>
              <a:buFont typeface="+mj-lt"/>
              <a:buAutoNum type="arabicPeriod"/>
            </a:pPr>
            <a:endParaRPr lang="da-DK" sz="900" b="0" baseline="0" dirty="0" smtClean="0"/>
          </a:p>
          <a:p>
            <a:pPr marL="228600" indent="-228600">
              <a:lnSpc>
                <a:spcPct val="100000"/>
              </a:lnSpc>
              <a:spcAft>
                <a:spcPts val="300"/>
              </a:spcAft>
              <a:buFont typeface="+mj-lt"/>
              <a:buAutoNum type="arabicPeriod"/>
            </a:pPr>
            <a:endParaRPr lang="da-DK" sz="900" b="0" baseline="0" dirty="0" smtClean="0"/>
          </a:p>
          <a:p>
            <a:pPr marL="228600" indent="-228600">
              <a:lnSpc>
                <a:spcPct val="100000"/>
              </a:lnSpc>
              <a:spcAft>
                <a:spcPts val="300"/>
              </a:spcAft>
              <a:buFont typeface="+mj-lt"/>
              <a:buAutoNum type="arabicPeriod"/>
            </a:pPr>
            <a:endParaRPr lang="da-DK" sz="900" b="0" baseline="0" dirty="0" smtClean="0"/>
          </a:p>
          <a:p>
            <a:pPr marL="228600" indent="-228600">
              <a:lnSpc>
                <a:spcPct val="100000"/>
              </a:lnSpc>
              <a:spcAft>
                <a:spcPts val="300"/>
              </a:spcAft>
              <a:buFont typeface="+mj-lt"/>
              <a:buAutoNum type="arabicPeriod"/>
            </a:pPr>
            <a:endParaRPr lang="da-DK" sz="900" b="0" baseline="0" dirty="0" smtClean="0"/>
          </a:p>
        </p:txBody>
      </p:sp>
      <p:sp>
        <p:nvSpPr>
          <p:cNvPr id="19" name="Rectangle 5"/>
          <p:cNvSpPr txBox="1">
            <a:spLocks noChangeArrowheads="1"/>
          </p:cNvSpPr>
          <p:nvPr/>
        </p:nvSpPr>
        <p:spPr bwMode="auto">
          <a:xfrm>
            <a:off x="5010544" y="6192000"/>
            <a:ext cx="156282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marL="0" algn="r" defTabSz="914400" rtl="0" eaLnBrk="1" latinLnBrk="0" hangingPunct="1">
              <a:defRPr sz="75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Aft>
                <a:spcPts val="300"/>
              </a:spcAft>
            </a:pPr>
            <a:r>
              <a:rPr lang="da-DK" sz="700" b="1" dirty="0" err="1" smtClean="0">
                <a:latin typeface="+mn-lt"/>
              </a:rPr>
              <a:t>Xxx</a:t>
            </a:r>
            <a:r>
              <a:rPr lang="da-DK" sz="700" b="1" dirty="0" smtClean="0">
                <a:latin typeface="+mn-lt"/>
              </a:rPr>
              <a:t> forvaltning</a:t>
            </a:r>
          </a:p>
          <a:p>
            <a:pPr algn="l">
              <a:lnSpc>
                <a:spcPct val="100000"/>
              </a:lnSpc>
              <a:spcAft>
                <a:spcPts val="300"/>
              </a:spcAft>
            </a:pPr>
            <a:r>
              <a:rPr lang="da-DK" sz="700" dirty="0" smtClean="0">
                <a:latin typeface="+mn-lt"/>
              </a:rPr>
              <a:t>Adresse</a:t>
            </a:r>
          </a:p>
          <a:p>
            <a:pPr algn="l">
              <a:lnSpc>
                <a:spcPct val="100000"/>
              </a:lnSpc>
              <a:spcAft>
                <a:spcPts val="300"/>
              </a:spcAft>
            </a:pPr>
            <a:r>
              <a:rPr lang="da-DK" sz="700" dirty="0" smtClean="0">
                <a:latin typeface="+mn-lt"/>
              </a:rPr>
              <a:t>Postnr.</a:t>
            </a:r>
            <a:r>
              <a:rPr lang="da-DK" sz="700" baseline="0" dirty="0" smtClean="0">
                <a:latin typeface="+mn-lt"/>
              </a:rPr>
              <a:t> og by</a:t>
            </a:r>
            <a:endParaRPr lang="da-DK" sz="700" dirty="0" smtClean="0">
              <a:latin typeface="+mn-lt"/>
            </a:endParaRPr>
          </a:p>
        </p:txBody>
      </p:sp>
      <p:pic>
        <p:nvPicPr>
          <p:cNvPr id="21" name="Billede 20"/>
          <p:cNvPicPr/>
          <p:nvPr/>
        </p:nvPicPr>
        <p:blipFill rotWithShape="1">
          <a:blip r:embed="rId15"/>
          <a:srcRect t="12068" r="90202" b="74288"/>
          <a:stretch/>
        </p:blipFill>
        <p:spPr bwMode="auto">
          <a:xfrm>
            <a:off x="-1708789" y="4353171"/>
            <a:ext cx="1351228" cy="11046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Billede 21"/>
          <p:cNvPicPr/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352551" y="6078376"/>
            <a:ext cx="602169" cy="612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2" descr="C:\Users\Helle Nielsen\WordSpecialisten\WSKunder\Kunder\Vesthimmerlands Kommune\PowerPoint skabeloner\VHK_PRI_Blaa_venstre 1.png"/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6348" y="6197892"/>
            <a:ext cx="1418678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Billede 22"/>
          <p:cNvPicPr/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256583" y="3379528"/>
            <a:ext cx="2086273" cy="7143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1" r:id="rId2"/>
    <p:sldLayoutId id="2147483752" r:id="rId3"/>
    <p:sldLayoutId id="2147483759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i="0" baseline="0">
          <a:solidFill>
            <a:schemeClr val="tx2"/>
          </a:solidFill>
          <a:latin typeface="+mj-lt"/>
          <a:ea typeface="Verdana" pitchFamily="34" charset="0"/>
          <a:cs typeface="Verdana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180975" indent="-180975" algn="l" rtl="0" eaLnBrk="1" fontAlgn="base" hangingPunct="1">
        <a:spcBef>
          <a:spcPts val="600"/>
        </a:spcBef>
        <a:spcAft>
          <a:spcPct val="0"/>
        </a:spcAft>
        <a:buFont typeface="Arial" pitchFamily="34" charset="0"/>
        <a:buChar char="•"/>
        <a:defRPr sz="1800">
          <a:solidFill>
            <a:schemeClr val="tx1"/>
          </a:solidFill>
          <a:latin typeface="+mn-lt"/>
          <a:ea typeface="Verdana" pitchFamily="34" charset="0"/>
          <a:cs typeface="Verdana" pitchFamily="34" charset="0"/>
        </a:defRPr>
      </a:lvl1pPr>
      <a:lvl2pPr marL="360000" indent="-180975" algn="l" rtl="0" eaLnBrk="1" fontAlgn="base" hangingPunct="1">
        <a:spcBef>
          <a:spcPts val="400"/>
        </a:spcBef>
        <a:spcAft>
          <a:spcPct val="0"/>
        </a:spcAft>
        <a:buFont typeface="Arial" pitchFamily="34" charset="0"/>
        <a:buChar char="•"/>
        <a:defRPr sz="1600">
          <a:solidFill>
            <a:schemeClr val="tx1"/>
          </a:solidFill>
          <a:latin typeface="+mn-lt"/>
          <a:ea typeface="Verdana" pitchFamily="34" charset="0"/>
          <a:cs typeface="Verdana" pitchFamily="34" charset="0"/>
        </a:defRPr>
      </a:lvl2pPr>
      <a:lvl3pPr marL="540000" indent="-180975" algn="l" rtl="0" eaLnBrk="1" fontAlgn="base" hangingPunct="1">
        <a:spcBef>
          <a:spcPts val="600"/>
        </a:spcBef>
        <a:spcAft>
          <a:spcPct val="0"/>
        </a:spcAft>
        <a:buFont typeface="Arial" pitchFamily="34" charset="0"/>
        <a:buChar char="•"/>
        <a:defRPr sz="1400">
          <a:solidFill>
            <a:schemeClr val="tx1"/>
          </a:solidFill>
          <a:latin typeface="+mn-lt"/>
          <a:ea typeface="Verdana" pitchFamily="34" charset="0"/>
          <a:cs typeface="Verdana" pitchFamily="34" charset="0"/>
        </a:defRPr>
      </a:lvl3pPr>
      <a:lvl4pPr marL="720000" indent="-180000" algn="l" rtl="0" eaLnBrk="1" fontAlgn="base" hangingPunct="1">
        <a:spcBef>
          <a:spcPts val="600"/>
        </a:spcBef>
        <a:spcAft>
          <a:spcPct val="0"/>
        </a:spcAft>
        <a:buFont typeface="Arial" pitchFamily="34" charset="0"/>
        <a:buChar char="•"/>
        <a:defRPr sz="1400">
          <a:solidFill>
            <a:schemeClr val="tx1"/>
          </a:solidFill>
          <a:latin typeface="+mn-lt"/>
          <a:ea typeface="Verdana" pitchFamily="34" charset="0"/>
          <a:cs typeface="Verdana" pitchFamily="34" charset="0"/>
        </a:defRPr>
      </a:lvl4pPr>
      <a:lvl5pPr marL="900000" indent="-180975" algn="l" rtl="0" eaLnBrk="1" fontAlgn="base" hangingPunct="1">
        <a:spcBef>
          <a:spcPts val="600"/>
        </a:spcBef>
        <a:spcAft>
          <a:spcPct val="0"/>
        </a:spcAft>
        <a:buFont typeface="Arial" pitchFamily="34" charset="0"/>
        <a:buChar char="•"/>
        <a:tabLst/>
        <a:defRPr sz="1400">
          <a:solidFill>
            <a:schemeClr val="tx1"/>
          </a:solidFill>
          <a:latin typeface="+mn-lt"/>
          <a:ea typeface="Verdana" pitchFamily="34" charset="0"/>
          <a:cs typeface="Verdana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7.jpe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jpeg"/><Relationship Id="rId18" Type="http://schemas.openxmlformats.org/officeDocument/2006/relationships/image" Target="../media/image36.jpeg"/><Relationship Id="rId3" Type="http://schemas.openxmlformats.org/officeDocument/2006/relationships/image" Target="../media/image21.jpeg"/><Relationship Id="rId21" Type="http://schemas.openxmlformats.org/officeDocument/2006/relationships/image" Target="../media/image39.jpe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17" Type="http://schemas.openxmlformats.org/officeDocument/2006/relationships/image" Target="../media/image35.jpeg"/><Relationship Id="rId2" Type="http://schemas.openxmlformats.org/officeDocument/2006/relationships/image" Target="../media/image20.jpeg"/><Relationship Id="rId16" Type="http://schemas.openxmlformats.org/officeDocument/2006/relationships/image" Target="../media/image34.jpeg"/><Relationship Id="rId20" Type="http://schemas.openxmlformats.org/officeDocument/2006/relationships/image" Target="../media/image38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24" Type="http://schemas.openxmlformats.org/officeDocument/2006/relationships/image" Target="../media/image42.jpeg"/><Relationship Id="rId5" Type="http://schemas.openxmlformats.org/officeDocument/2006/relationships/image" Target="../media/image23.jpeg"/><Relationship Id="rId15" Type="http://schemas.openxmlformats.org/officeDocument/2006/relationships/image" Target="../media/image33.jpeg"/><Relationship Id="rId23" Type="http://schemas.openxmlformats.org/officeDocument/2006/relationships/image" Target="../media/image41.jpeg"/><Relationship Id="rId10" Type="http://schemas.openxmlformats.org/officeDocument/2006/relationships/image" Target="../media/image28.jpeg"/><Relationship Id="rId19" Type="http://schemas.openxmlformats.org/officeDocument/2006/relationships/image" Target="../media/image37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Relationship Id="rId14" Type="http://schemas.openxmlformats.org/officeDocument/2006/relationships/image" Target="../media/image32.jpeg"/><Relationship Id="rId22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836712"/>
            <a:ext cx="4283968" cy="3312368"/>
          </a:xfrm>
        </p:spPr>
        <p:txBody>
          <a:bodyPr/>
          <a:lstStyle/>
          <a:p>
            <a:pPr algn="ctr"/>
            <a:r>
              <a:rPr lang="da-DK" dirty="0" smtClean="0"/>
              <a:t>Fremtidens skoletoiletter. </a:t>
            </a:r>
            <a:endParaRPr lang="da-D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22998"/>
            <a:ext cx="20764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49080"/>
            <a:ext cx="399097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5" y="706533"/>
            <a:ext cx="4968552" cy="358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384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196241"/>
            <a:ext cx="3501443" cy="1056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67070"/>
            <a:ext cx="4038600" cy="122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167" y="3196241"/>
            <a:ext cx="2262113" cy="1096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90261"/>
            <a:ext cx="3608387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kstboks 10"/>
          <p:cNvSpPr txBox="1"/>
          <p:nvPr/>
        </p:nvSpPr>
        <p:spPr>
          <a:xfrm>
            <a:off x="827584" y="4293096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sz="3600" dirty="0" smtClean="0">
              <a:solidFill>
                <a:srgbClr val="7030A0"/>
              </a:solidFill>
            </a:endParaRPr>
          </a:p>
          <a:p>
            <a:r>
              <a:rPr lang="da-DK" sz="3600" dirty="0" err="1" smtClean="0">
                <a:solidFill>
                  <a:srgbClr val="0070C0"/>
                </a:solidFill>
              </a:rPr>
              <a:t>DanDeal</a:t>
            </a:r>
            <a:endParaRPr lang="da-DK" sz="3600" dirty="0">
              <a:solidFill>
                <a:srgbClr val="0070C0"/>
              </a:solidFill>
            </a:endParaRPr>
          </a:p>
        </p:txBody>
      </p:sp>
      <p:pic>
        <p:nvPicPr>
          <p:cNvPr id="3081" name="Picture 9" descr="Y:\CLL identitet\Logo\CLL_Aalborg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766964"/>
            <a:ext cx="1969592" cy="109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09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31593"/>
            <a:ext cx="8352000" cy="1143000"/>
          </a:xfrm>
        </p:spPr>
        <p:txBody>
          <a:bodyPr/>
          <a:lstStyle/>
          <a:p>
            <a:pPr algn="ctr"/>
            <a:r>
              <a:rPr lang="da-DK" dirty="0"/>
              <a:t>Baggrund for opstart af </a:t>
            </a:r>
            <a:r>
              <a:rPr lang="da-DK" dirty="0" err="1"/>
              <a:t>Interreg</a:t>
            </a:r>
            <a:r>
              <a:rPr lang="da-DK" dirty="0"/>
              <a:t> projekt</a:t>
            </a:r>
            <a:br>
              <a:rPr lang="da-DK" dirty="0"/>
            </a:b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1"/>
          </p:nvPr>
        </p:nvSpPr>
        <p:spPr>
          <a:xfrm>
            <a:off x="352800" y="1988840"/>
            <a:ext cx="8352000" cy="3659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/>
              <a:t>Hovedidéen er opstået på baggrund af de erfaringer og løsninger, som </a:t>
            </a:r>
            <a:r>
              <a:rPr lang="da-DK" dirty="0" smtClean="0"/>
              <a:t>Danske Kommunerne </a:t>
            </a:r>
            <a:r>
              <a:rPr lang="da-DK" dirty="0"/>
              <a:t>har gjort sig omkring brug af velfærdsteknologiske løsninger til ældreplejen i Danmark, vedr. tørre/skylle toiletter og de teknologiske udviklinger det har medført</a:t>
            </a:r>
            <a:r>
              <a:rPr lang="da-DK" dirty="0" smtClean="0"/>
              <a:t>.</a:t>
            </a:r>
          </a:p>
          <a:p>
            <a:pPr marL="0" indent="0">
              <a:buNone/>
            </a:pPr>
            <a:endParaRPr lang="da-DK" dirty="0"/>
          </a:p>
          <a:p>
            <a:pPr marL="0" indent="0" algn="ctr">
              <a:buNone/>
            </a:pPr>
            <a:r>
              <a:rPr lang="da-DK" b="1" i="1" dirty="0" smtClean="0"/>
              <a:t>”Hvorfor ikke bruge den viden og erfaring på </a:t>
            </a:r>
            <a:r>
              <a:rPr lang="da-DK" b="1" i="1" dirty="0" err="1" smtClean="0"/>
              <a:t>børne</a:t>
            </a:r>
            <a:r>
              <a:rPr lang="da-DK" b="1" i="1" dirty="0" smtClean="0"/>
              <a:t> og ungeområdet”</a:t>
            </a:r>
            <a:endParaRPr lang="da-DK" b="1" i="1" dirty="0"/>
          </a:p>
        </p:txBody>
      </p:sp>
    </p:spTree>
    <p:extLst>
      <p:ext uri="{BB962C8B-B14F-4D97-AF65-F5344CB8AC3E}">
        <p14:creationId xmlns:p14="http://schemas.microsoft.com/office/powerpoint/2010/main" val="174891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52000" cy="1143000"/>
          </a:xfrm>
        </p:spPr>
        <p:txBody>
          <a:bodyPr/>
          <a:lstStyle/>
          <a:p>
            <a:pPr algn="ctr"/>
            <a:r>
              <a:rPr lang="da-DK" dirty="0" smtClean="0"/>
              <a:t>Ideen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1"/>
          </p:nvPr>
        </p:nvSpPr>
        <p:spPr>
          <a:xfrm>
            <a:off x="323528" y="1124744"/>
            <a:ext cx="8352000" cy="4536504"/>
          </a:xfrm>
        </p:spPr>
        <p:txBody>
          <a:bodyPr/>
          <a:lstStyle/>
          <a:p>
            <a:pPr marL="0" indent="0">
              <a:buNone/>
            </a:pPr>
            <a:r>
              <a:rPr lang="da-DK" dirty="0" smtClean="0"/>
              <a:t>Projekt opdeles i 2 indsatsdele:</a:t>
            </a:r>
          </a:p>
          <a:p>
            <a:r>
              <a:rPr lang="da-DK" dirty="0" smtClean="0"/>
              <a:t>Hygiejnelæring</a:t>
            </a:r>
          </a:p>
          <a:p>
            <a:r>
              <a:rPr lang="da-DK" dirty="0" smtClean="0"/>
              <a:t>Bygningsteknologi</a:t>
            </a:r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r>
              <a:rPr lang="da-DK" dirty="0" smtClean="0"/>
              <a:t>_______________________________________________________</a:t>
            </a:r>
          </a:p>
          <a:p>
            <a:r>
              <a:rPr lang="da-DK" dirty="0" smtClean="0"/>
              <a:t>Der arbejdes med </a:t>
            </a:r>
            <a:r>
              <a:rPr lang="da-DK" dirty="0" err="1" smtClean="0"/>
              <a:t>livinglabs</a:t>
            </a:r>
            <a:r>
              <a:rPr lang="da-DK" dirty="0" smtClean="0"/>
              <a:t>-tanken.</a:t>
            </a:r>
          </a:p>
          <a:p>
            <a:r>
              <a:rPr lang="da-DK" dirty="0" smtClean="0"/>
              <a:t>Der arbejdes med at få bygget nogle prototyper med fleksible indretningsmuligheder, der både kan køres rundt til skolerne, og som får permanet plads i f.eks. Odense hos Public Intelligence. </a:t>
            </a:r>
          </a:p>
          <a:p>
            <a:r>
              <a:rPr lang="da-DK" dirty="0" smtClean="0"/>
              <a:t>Afprøvning af forskellige relevante produkter – tilpasset formålet.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8284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4" y="1194087"/>
            <a:ext cx="8964488" cy="188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404664"/>
            <a:ext cx="7710364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kstboks 8"/>
          <p:cNvSpPr txBox="1"/>
          <p:nvPr/>
        </p:nvSpPr>
        <p:spPr bwMode="auto">
          <a:xfrm>
            <a:off x="120079" y="3356992"/>
            <a:ext cx="8988425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da-DK" dirty="0" smtClean="0">
                <a:solidFill>
                  <a:srgbClr val="000000"/>
                </a:solidFill>
              </a:rPr>
              <a:t>Uddrag fra rapport fra Børnerådet 2009: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>
                <a:solidFill>
                  <a:srgbClr val="000000"/>
                </a:solidFill>
              </a:rPr>
              <a:t>2 </a:t>
            </a:r>
            <a:r>
              <a:rPr lang="da-DK" dirty="0">
                <a:solidFill>
                  <a:srgbClr val="000000"/>
                </a:solidFill>
              </a:rPr>
              <a:t>ud af 3</a:t>
            </a:r>
            <a:r>
              <a:rPr lang="da-DK" dirty="0" smtClean="0">
                <a:solidFill>
                  <a:srgbClr val="000000"/>
                </a:solidFill>
              </a:rPr>
              <a:t> </a:t>
            </a:r>
            <a:r>
              <a:rPr lang="da-DK" dirty="0">
                <a:solidFill>
                  <a:srgbClr val="000000"/>
                </a:solidFill>
              </a:rPr>
              <a:t>elever (66 pct.) oplever, at skolens fysiske rammer ikke er særlig </a:t>
            </a:r>
            <a:r>
              <a:rPr lang="da-DK" dirty="0" smtClean="0">
                <a:solidFill>
                  <a:srgbClr val="000000"/>
                </a:solidFill>
              </a:rPr>
              <a:t>tilfredsstillende</a:t>
            </a:r>
            <a:endParaRPr lang="da-DK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>
                <a:solidFill>
                  <a:srgbClr val="000000"/>
                </a:solidFill>
              </a:rPr>
              <a:t>3 ud af 10 synes de er meget utilfredse.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57" y="4725144"/>
            <a:ext cx="8394700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43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251520" y="2060848"/>
            <a:ext cx="8352000" cy="2952328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 smtClean="0"/>
              <a:t>6.900.000 </a:t>
            </a:r>
            <a:r>
              <a:rPr lang="da-DK" sz="2000" dirty="0"/>
              <a:t>fraværsdage for skoleelever på landsplan.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/>
              <a:t>1.075.000 fraværsdage pga. barns sygdom blandt lønmodtagere.</a:t>
            </a:r>
          </a:p>
          <a:p>
            <a:r>
              <a:rPr lang="da-DK" dirty="0"/>
              <a:t>Kilde: Damarks Statistik. </a:t>
            </a:r>
            <a:r>
              <a:rPr lang="da-DK" dirty="0" smtClean="0"/>
              <a:t>2012-13</a:t>
            </a:r>
          </a:p>
          <a:p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/>
              <a:t>Simpel intervention ved obligatorisk håndvask kan reducere fravær med 26%.</a:t>
            </a:r>
          </a:p>
          <a:p>
            <a:r>
              <a:rPr lang="da-DK" dirty="0"/>
              <a:t> Kilde: ” Håndvask i skoletiden nedsætter elevernes sygefravær.” af sundhedsplejerske og hygiejnesygeplejerske Inge </a:t>
            </a:r>
            <a:r>
              <a:rPr lang="da-DK" dirty="0" err="1"/>
              <a:t>Nandrup</a:t>
            </a:r>
            <a:r>
              <a:rPr lang="da-DK" dirty="0"/>
              <a:t>-Bus  2010</a:t>
            </a:r>
          </a:p>
          <a:p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7988" y="433537"/>
            <a:ext cx="8352000" cy="1143000"/>
          </a:xfrm>
        </p:spPr>
        <p:txBody>
          <a:bodyPr/>
          <a:lstStyle/>
          <a:p>
            <a:pPr algn="ctr"/>
            <a:r>
              <a:rPr lang="da-DK" dirty="0" smtClean="0"/>
              <a:t>Baseline:</a:t>
            </a:r>
            <a:r>
              <a:rPr lang="da-DK" dirty="0"/>
              <a:t/>
            </a:r>
            <a:br>
              <a:rPr lang="da-DK" dirty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9547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/>
          <p:cNvSpPr>
            <a:spLocks noGrp="1"/>
          </p:cNvSpPr>
          <p:nvPr>
            <p:ph type="body" sz="quarter" idx="11"/>
          </p:nvPr>
        </p:nvSpPr>
        <p:spPr>
          <a:xfrm>
            <a:off x="396464" y="2132856"/>
            <a:ext cx="8352000" cy="3168000"/>
          </a:xfrm>
        </p:spPr>
        <p:txBody>
          <a:bodyPr>
            <a:normAutofit fontScale="85000" lnSpcReduction="20000"/>
          </a:bodyPr>
          <a:lstStyle/>
          <a:p>
            <a:r>
              <a:rPr lang="da-DK" sz="2200" dirty="0"/>
              <a:t>400.000 heraf 50.000 børn lider af kronisk inkontinens i DK.</a:t>
            </a:r>
          </a:p>
          <a:p>
            <a:pPr marL="0" indent="0">
              <a:buNone/>
            </a:pPr>
            <a:r>
              <a:rPr lang="da-DK" dirty="0" err="1"/>
              <a:t>Klide</a:t>
            </a:r>
            <a:r>
              <a:rPr lang="da-DK" dirty="0"/>
              <a:t>: Ulla Kappelgaard leder af børneinkontinensklinikken, </a:t>
            </a:r>
            <a:r>
              <a:rPr lang="da-DK" dirty="0" smtClean="0"/>
              <a:t>Næstved</a:t>
            </a:r>
          </a:p>
          <a:p>
            <a:pPr marL="0" indent="0">
              <a:buNone/>
            </a:pPr>
            <a:endParaRPr lang="da-DK" dirty="0"/>
          </a:p>
          <a:p>
            <a:r>
              <a:rPr lang="da-DK" sz="2200" dirty="0"/>
              <a:t>22% af drengene og 20% af pigerne på 5. – 8. klassetrin benytter </a:t>
            </a:r>
            <a:endParaRPr lang="da-DK" sz="2200" dirty="0" smtClean="0"/>
          </a:p>
          <a:p>
            <a:pPr marL="0" indent="0">
              <a:buNone/>
            </a:pPr>
            <a:r>
              <a:rPr lang="da-DK" sz="2200" dirty="0" smtClean="0"/>
              <a:t>ikke </a:t>
            </a:r>
            <a:r>
              <a:rPr lang="da-DK" sz="2200" dirty="0"/>
              <a:t>skoletoilettet.</a:t>
            </a:r>
          </a:p>
          <a:p>
            <a:r>
              <a:rPr lang="da-DK" dirty="0"/>
              <a:t>Kilde: Hi-</a:t>
            </a:r>
            <a:r>
              <a:rPr lang="da-DK" dirty="0" err="1"/>
              <a:t>Five</a:t>
            </a:r>
            <a:r>
              <a:rPr lang="da-DK" dirty="0"/>
              <a:t>, Center for </a:t>
            </a:r>
            <a:r>
              <a:rPr lang="da-DK" dirty="0" smtClean="0"/>
              <a:t>interventionsforskning</a:t>
            </a:r>
          </a:p>
          <a:p>
            <a:pPr marL="0" indent="0">
              <a:buNone/>
            </a:pPr>
            <a:endParaRPr lang="da-DK" dirty="0"/>
          </a:p>
          <a:p>
            <a:r>
              <a:rPr lang="da-DK" sz="2200" dirty="0"/>
              <a:t>60 %, af eleverne på 7. klassetrin mener at  skoletoiletterne generelt ikke er i orden.</a:t>
            </a:r>
          </a:p>
          <a:p>
            <a:r>
              <a:rPr lang="da-DK" dirty="0"/>
              <a:t>Kilde: Børnerådets rapport om skoletoiletter 2009</a:t>
            </a:r>
          </a:p>
          <a:p>
            <a:endParaRPr lang="da-DK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" y="404664"/>
            <a:ext cx="8351837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545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528" y="1844824"/>
            <a:ext cx="2992790" cy="3993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540" y="466412"/>
            <a:ext cx="8280920" cy="792088"/>
          </a:xfrm>
        </p:spPr>
        <p:txBody>
          <a:bodyPr/>
          <a:lstStyle/>
          <a:p>
            <a:pPr algn="ctr"/>
            <a:r>
              <a:rPr lang="da-DK" dirty="0" smtClean="0"/>
              <a:t>Projektpartnere og Interessenter</a:t>
            </a:r>
            <a:r>
              <a:rPr lang="da-DK" dirty="0"/>
              <a:t/>
            </a:r>
            <a:br>
              <a:rPr lang="da-DK" dirty="0"/>
            </a:b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1"/>
          </p:nvPr>
        </p:nvSpPr>
        <p:spPr>
          <a:xfrm>
            <a:off x="352800" y="1556792"/>
            <a:ext cx="5607728" cy="4091608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 smtClean="0"/>
              <a:t>Marks Kommune – Sverige: Skoler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 smtClean="0"/>
              <a:t>Oslo Kommune – Norge: Skoler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 smtClean="0"/>
              <a:t>Vesthimmerlands Kommune: 2 skoler.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 smtClean="0"/>
              <a:t>Solrød Kommune 1 skole</a:t>
            </a:r>
            <a:r>
              <a:rPr lang="da-DK" sz="2000" dirty="0" smtClean="0"/>
              <a:t>.</a:t>
            </a:r>
          </a:p>
          <a:p>
            <a:pPr marL="0" indent="0">
              <a:buNone/>
            </a:pPr>
            <a:r>
              <a:rPr lang="da-DK" sz="2000" dirty="0" smtClean="0"/>
              <a:t>_______________________________________</a:t>
            </a:r>
            <a:endParaRPr lang="da-DK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 err="1" smtClean="0"/>
              <a:t>Scandi</a:t>
            </a:r>
            <a:r>
              <a:rPr lang="da-DK" sz="2000" dirty="0" smtClean="0"/>
              <a:t> Byg, Løgstør. Byggeteknisk rådgivning og udførelse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 smtClean="0"/>
              <a:t>HIMUR, Vesthimmerland. Virksomhedsrådgivning.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 smtClean="0"/>
              <a:t>Public Intelligence, Odense. Eksterne projektledelse og virksomhedskontakt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 err="1" smtClean="0"/>
              <a:t>NordDanmarks</a:t>
            </a:r>
            <a:r>
              <a:rPr lang="da-DK" sz="2000" dirty="0" smtClean="0"/>
              <a:t> EU-kontor. Rådgiver og administrativ tovholder for EU-programmet.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 smtClean="0"/>
              <a:t>Tilsagn fra </a:t>
            </a:r>
            <a:r>
              <a:rPr lang="da-DK" sz="2000" dirty="0" smtClean="0"/>
              <a:t>virksomheder, </a:t>
            </a:r>
            <a:r>
              <a:rPr lang="da-DK" sz="2000" dirty="0" smtClean="0"/>
              <a:t>der vil samarbejde om løsninger.</a:t>
            </a: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6458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84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3575" y="-228600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039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352000" cy="1143000"/>
          </a:xfrm>
        </p:spPr>
        <p:txBody>
          <a:bodyPr/>
          <a:lstStyle/>
          <a:p>
            <a:pPr algn="ctr"/>
            <a:r>
              <a:rPr lang="da-DK" dirty="0" smtClean="0"/>
              <a:t>De innovative udfordringer, der skal arbejdes  med: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2829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xfrm>
            <a:off x="1022920" y="981075"/>
            <a:ext cx="8229600" cy="1143000"/>
          </a:xfrm>
        </p:spPr>
        <p:txBody>
          <a:bodyPr/>
          <a:lstStyle/>
          <a:p>
            <a:pPr eaLnBrk="1" hangingPunct="1"/>
            <a:r>
              <a:rPr lang="da-DK" dirty="0" smtClean="0"/>
              <a:t>Vesthimmerlands Kommune</a:t>
            </a:r>
          </a:p>
        </p:txBody>
      </p:sp>
      <p:pic>
        <p:nvPicPr>
          <p:cNvPr id="6150" name="Picture 4" descr="250px-Map_DK_Vesthimmerland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55888" y="2060575"/>
            <a:ext cx="3106737" cy="3678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0181" name="Freeform 5"/>
          <p:cNvSpPr>
            <a:spLocks/>
          </p:cNvSpPr>
          <p:nvPr/>
        </p:nvSpPr>
        <p:spPr bwMode="auto">
          <a:xfrm>
            <a:off x="3708400" y="2060575"/>
            <a:ext cx="1008063" cy="1008063"/>
          </a:xfrm>
          <a:custGeom>
            <a:avLst/>
            <a:gdLst>
              <a:gd name="T0" fmla="*/ 1008063 w 1321"/>
              <a:gd name="T1" fmla="*/ 0 h 1293"/>
              <a:gd name="T2" fmla="*/ 756238 w 1321"/>
              <a:gd name="T3" fmla="*/ 154367 h 1293"/>
              <a:gd name="T4" fmla="*/ 871467 w 1321"/>
              <a:gd name="T5" fmla="*/ 213619 h 1293"/>
              <a:gd name="T6" fmla="*/ 0 w 1321"/>
              <a:gd name="T7" fmla="*/ 1008063 h 129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321" h="1293">
                <a:moveTo>
                  <a:pt x="1321" y="0"/>
                </a:moveTo>
                <a:lnTo>
                  <a:pt x="991" y="198"/>
                </a:lnTo>
                <a:lnTo>
                  <a:pt x="1142" y="274"/>
                </a:lnTo>
                <a:lnTo>
                  <a:pt x="0" y="1293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957710"/>
            <a:ext cx="2271490" cy="227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090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01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boks 4"/>
          <p:cNvSpPr txBox="1"/>
          <p:nvPr/>
        </p:nvSpPr>
        <p:spPr bwMode="auto">
          <a:xfrm rot="20157504">
            <a:off x="2699792" y="3762450"/>
            <a:ext cx="511256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Aft>
                <a:spcPts val="300"/>
              </a:spcAft>
            </a:pPr>
            <a:r>
              <a:rPr lang="da-DK" sz="2400" b="1" dirty="0" smtClean="0">
                <a:solidFill>
                  <a:srgbClr val="FF0000"/>
                </a:solidFill>
              </a:rPr>
              <a:t>Det skal være indbydende </a:t>
            </a:r>
          </a:p>
        </p:txBody>
      </p:sp>
    </p:spTree>
    <p:extLst>
      <p:ext uri="{BB962C8B-B14F-4D97-AF65-F5344CB8AC3E}">
        <p14:creationId xmlns:p14="http://schemas.microsoft.com/office/powerpoint/2010/main" val="146894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boks 4"/>
          <p:cNvSpPr txBox="1"/>
          <p:nvPr/>
        </p:nvSpPr>
        <p:spPr bwMode="auto">
          <a:xfrm rot="20157504">
            <a:off x="1142701" y="3623615"/>
            <a:ext cx="775055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Aft>
                <a:spcPts val="300"/>
              </a:spcAft>
            </a:pPr>
            <a:r>
              <a:rPr lang="da-DK" sz="2400" b="1" dirty="0" smtClean="0">
                <a:solidFill>
                  <a:srgbClr val="FF0000"/>
                </a:solidFill>
              </a:rPr>
              <a:t>Det skal handle om ny måder at indrette på</a:t>
            </a:r>
          </a:p>
        </p:txBody>
      </p:sp>
    </p:spTree>
    <p:extLst>
      <p:ext uri="{BB962C8B-B14F-4D97-AF65-F5344CB8AC3E}">
        <p14:creationId xmlns:p14="http://schemas.microsoft.com/office/powerpoint/2010/main" val="323213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236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boks 3"/>
          <p:cNvSpPr txBox="1"/>
          <p:nvPr/>
        </p:nvSpPr>
        <p:spPr bwMode="auto">
          <a:xfrm rot="20157504">
            <a:off x="2699792" y="3762450"/>
            <a:ext cx="511256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Aft>
                <a:spcPts val="300"/>
              </a:spcAft>
            </a:pPr>
            <a:r>
              <a:rPr lang="da-DK" sz="2400" b="1" dirty="0" smtClean="0">
                <a:solidFill>
                  <a:srgbClr val="FF0000"/>
                </a:solidFill>
              </a:rPr>
              <a:t>Det skal handle om tryghed</a:t>
            </a:r>
          </a:p>
        </p:txBody>
      </p:sp>
    </p:spTree>
    <p:extLst>
      <p:ext uri="{BB962C8B-B14F-4D97-AF65-F5344CB8AC3E}">
        <p14:creationId xmlns:p14="http://schemas.microsoft.com/office/powerpoint/2010/main" val="5157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6" y="-1714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boks 6"/>
          <p:cNvSpPr txBox="1"/>
          <p:nvPr/>
        </p:nvSpPr>
        <p:spPr bwMode="auto">
          <a:xfrm rot="20157504">
            <a:off x="2699792" y="3762450"/>
            <a:ext cx="511256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Aft>
                <a:spcPts val="300"/>
              </a:spcAft>
            </a:pPr>
            <a:r>
              <a:rPr lang="da-DK" sz="2400" b="1" dirty="0" smtClean="0">
                <a:solidFill>
                  <a:srgbClr val="FF0000"/>
                </a:solidFill>
              </a:rPr>
              <a:t>Det skal handle om læring</a:t>
            </a:r>
          </a:p>
        </p:txBody>
      </p:sp>
    </p:spTree>
    <p:extLst>
      <p:ext uri="{BB962C8B-B14F-4D97-AF65-F5344CB8AC3E}">
        <p14:creationId xmlns:p14="http://schemas.microsoft.com/office/powerpoint/2010/main" val="14782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da-DK" sz="4000" b="1" dirty="0" smtClean="0"/>
              <a:t>Carsten Christensen</a:t>
            </a:r>
          </a:p>
          <a:p>
            <a:pPr algn="ctr"/>
            <a:r>
              <a:rPr lang="da-DK" sz="4000" b="1" dirty="0" smtClean="0"/>
              <a:t>cac@vesthimmerland.dk</a:t>
            </a:r>
          </a:p>
          <a:p>
            <a:pPr algn="ctr"/>
            <a:r>
              <a:rPr lang="da-DK" sz="4000" b="1" dirty="0" smtClean="0"/>
              <a:t>9966 7012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2754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981075"/>
            <a:ext cx="8229600" cy="1143000"/>
          </a:xfrm>
        </p:spPr>
        <p:txBody>
          <a:bodyPr/>
          <a:lstStyle/>
          <a:p>
            <a:pPr eaLnBrk="1" hangingPunct="1"/>
            <a:r>
              <a:rPr lang="da-DK" smtClean="0"/>
              <a:t>FACTS OM VESTHIMMERLAND</a:t>
            </a: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060575"/>
            <a:ext cx="8229600" cy="3241675"/>
          </a:xfrm>
          <a:noFill/>
        </p:spPr>
        <p:txBody>
          <a:bodyPr/>
          <a:lstStyle/>
          <a:p>
            <a:pPr eaLnBrk="1" hangingPunct="1">
              <a:buFontTx/>
              <a:buChar char="•"/>
            </a:pPr>
            <a:endParaRPr lang="da-DK" dirty="0" smtClean="0"/>
          </a:p>
          <a:p>
            <a:pPr eaLnBrk="1" hangingPunct="1">
              <a:buFontTx/>
              <a:buChar char="•"/>
            </a:pPr>
            <a:r>
              <a:rPr lang="da-DK" dirty="0" smtClean="0"/>
              <a:t>Antal indbyggere ca. 38.000</a:t>
            </a:r>
          </a:p>
          <a:p>
            <a:pPr eaLnBrk="1" hangingPunct="1">
              <a:buFontTx/>
              <a:buChar char="•"/>
            </a:pPr>
            <a:r>
              <a:rPr lang="da-DK" dirty="0" smtClean="0"/>
              <a:t>Landdistrikter har ca. 12.000 indbyggere</a:t>
            </a:r>
          </a:p>
          <a:p>
            <a:pPr eaLnBrk="1" hangingPunct="1">
              <a:buFontTx/>
              <a:buChar char="•"/>
            </a:pPr>
            <a:r>
              <a:rPr lang="da-DK" dirty="0" smtClean="0"/>
              <a:t>Frikommune</a:t>
            </a:r>
          </a:p>
          <a:p>
            <a:pPr eaLnBrk="1" hangingPunct="1"/>
            <a:endParaRPr lang="da-DK" sz="18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284984"/>
            <a:ext cx="3382962" cy="2273300"/>
          </a:xfrm>
          <a:prstGeom prst="ellipse">
            <a:avLst/>
          </a:prstGeom>
          <a:noFill/>
          <a:ln w="63500" algn="in">
            <a:solidFill>
              <a:srgbClr val="F2F2F2"/>
            </a:solidFill>
            <a:round/>
            <a:headEnd/>
            <a:tailEnd/>
          </a:ln>
          <a:effectLst>
            <a:outerShdw dist="99190" dir="3011666" algn="ctr" rotWithShape="0">
              <a:srgbClr val="B2B2B2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40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00" y="157154"/>
            <a:ext cx="8658380" cy="5648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 rot="19685397">
            <a:off x="-314939" y="2355998"/>
            <a:ext cx="8352000" cy="720243"/>
          </a:xfrm>
        </p:spPr>
        <p:txBody>
          <a:bodyPr>
            <a:normAutofit/>
          </a:bodyPr>
          <a:lstStyle/>
          <a:p>
            <a:pPr algn="ctr"/>
            <a:r>
              <a:rPr lang="da-DK" sz="2400" b="1" dirty="0" smtClean="0">
                <a:solidFill>
                  <a:srgbClr val="FF0000"/>
                </a:solidFill>
              </a:rPr>
              <a:t>Voksne der sviner</a:t>
            </a:r>
            <a:endParaRPr lang="da-DK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93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1401"/>
            <a:ext cx="7992888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917575"/>
            <a:ext cx="74803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677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587" y="260648"/>
            <a:ext cx="5239685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788" y="1382713"/>
            <a:ext cx="5432425" cy="409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770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60648"/>
            <a:ext cx="4526327" cy="570244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1"/>
          </p:nvPr>
        </p:nvSpPr>
        <p:spPr>
          <a:xfrm rot="19557819">
            <a:off x="1742121" y="2416672"/>
            <a:ext cx="5897144" cy="956015"/>
          </a:xfrm>
        </p:spPr>
        <p:txBody>
          <a:bodyPr>
            <a:normAutofit/>
          </a:bodyPr>
          <a:lstStyle/>
          <a:p>
            <a:pPr algn="ctr"/>
            <a:r>
              <a:rPr lang="da-DK" sz="2400" b="1" dirty="0" smtClean="0">
                <a:solidFill>
                  <a:srgbClr val="FF0000"/>
                </a:solidFill>
              </a:rPr>
              <a:t>Børn og under der sviner </a:t>
            </a:r>
            <a:endParaRPr lang="da-DK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5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20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87691" cy="1340768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334" y="2665123"/>
            <a:ext cx="1817869" cy="1363402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531" y="-4293"/>
            <a:ext cx="1805990" cy="1340126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9" y="-1"/>
            <a:ext cx="1979710" cy="1340769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335832"/>
            <a:ext cx="1787691" cy="1332702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690" y="1340768"/>
            <a:ext cx="1780841" cy="1327766"/>
          </a:xfrm>
          <a:prstGeom prst="rect">
            <a:avLst/>
          </a:prstGeom>
        </p:spPr>
      </p:pic>
      <p:pic>
        <p:nvPicPr>
          <p:cNvPr id="13" name="Billed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531" y="1340768"/>
            <a:ext cx="1786520" cy="1336286"/>
          </a:xfrm>
          <a:prstGeom prst="rect">
            <a:avLst/>
          </a:prstGeom>
        </p:spPr>
      </p:pic>
      <p:pic>
        <p:nvPicPr>
          <p:cNvPr id="14" name="Billed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050" y="1347464"/>
            <a:ext cx="1796499" cy="1321070"/>
          </a:xfrm>
          <a:prstGeom prst="rect">
            <a:avLst/>
          </a:prstGeom>
        </p:spPr>
      </p:pic>
      <p:pic>
        <p:nvPicPr>
          <p:cNvPr id="16" name="Billed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7147"/>
            <a:ext cx="1170640" cy="1560853"/>
          </a:xfrm>
          <a:prstGeom prst="rect">
            <a:avLst/>
          </a:prstGeom>
        </p:spPr>
      </p:pic>
      <p:pic>
        <p:nvPicPr>
          <p:cNvPr id="17" name="Billed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521" y="5138"/>
            <a:ext cx="1789767" cy="1342325"/>
          </a:xfrm>
          <a:prstGeom prst="rect">
            <a:avLst/>
          </a:prstGeom>
        </p:spPr>
      </p:pic>
      <p:pic>
        <p:nvPicPr>
          <p:cNvPr id="18" name="Billede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548" y="1334143"/>
            <a:ext cx="1992451" cy="1334391"/>
          </a:xfrm>
          <a:prstGeom prst="rect">
            <a:avLst/>
          </a:prstGeom>
        </p:spPr>
      </p:pic>
      <p:pic>
        <p:nvPicPr>
          <p:cNvPr id="19" name="Billed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640" y="5324400"/>
            <a:ext cx="1170637" cy="1560850"/>
          </a:xfrm>
          <a:prstGeom prst="rect">
            <a:avLst/>
          </a:prstGeom>
        </p:spPr>
      </p:pic>
      <p:pic>
        <p:nvPicPr>
          <p:cNvPr id="20" name="Billede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277" y="5324399"/>
            <a:ext cx="1150198" cy="1533597"/>
          </a:xfrm>
          <a:prstGeom prst="rect">
            <a:avLst/>
          </a:prstGeom>
        </p:spPr>
      </p:pic>
      <p:pic>
        <p:nvPicPr>
          <p:cNvPr id="21" name="Billede 2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475" y="5346478"/>
            <a:ext cx="1137520" cy="1516693"/>
          </a:xfrm>
          <a:prstGeom prst="rect">
            <a:avLst/>
          </a:prstGeom>
        </p:spPr>
      </p:pic>
      <p:pic>
        <p:nvPicPr>
          <p:cNvPr id="22" name="Billede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35" y="5305781"/>
            <a:ext cx="1161658" cy="1548877"/>
          </a:xfrm>
          <a:prstGeom prst="rect">
            <a:avLst/>
          </a:prstGeom>
        </p:spPr>
      </p:pic>
      <p:pic>
        <p:nvPicPr>
          <p:cNvPr id="23" name="Billede 2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949" y="5305781"/>
            <a:ext cx="1184603" cy="1579470"/>
          </a:xfrm>
          <a:prstGeom prst="rect">
            <a:avLst/>
          </a:prstGeom>
        </p:spPr>
      </p:pic>
      <p:pic>
        <p:nvPicPr>
          <p:cNvPr id="24" name="Billede 2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995" y="5346478"/>
            <a:ext cx="1133639" cy="1511518"/>
          </a:xfrm>
          <a:prstGeom prst="rect">
            <a:avLst/>
          </a:prstGeom>
        </p:spPr>
      </p:pic>
      <p:pic>
        <p:nvPicPr>
          <p:cNvPr id="25" name="Billede 2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180" y="5324400"/>
            <a:ext cx="1170638" cy="1560850"/>
          </a:xfrm>
          <a:prstGeom prst="rect">
            <a:avLst/>
          </a:prstGeom>
        </p:spPr>
      </p:pic>
      <p:pic>
        <p:nvPicPr>
          <p:cNvPr id="26" name="Billede 2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73" y="2639866"/>
            <a:ext cx="1820262" cy="1365197"/>
          </a:xfrm>
          <a:prstGeom prst="rect">
            <a:avLst/>
          </a:prstGeom>
        </p:spPr>
      </p:pic>
      <p:pic>
        <p:nvPicPr>
          <p:cNvPr id="27" name="Billede 2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690" y="2639866"/>
            <a:ext cx="1780841" cy="1388659"/>
          </a:xfrm>
          <a:prstGeom prst="rect">
            <a:avLst/>
          </a:prstGeom>
        </p:spPr>
      </p:pic>
      <p:pic>
        <p:nvPicPr>
          <p:cNvPr id="28" name="Billede 2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529" y="2668534"/>
            <a:ext cx="1786521" cy="1342603"/>
          </a:xfrm>
          <a:prstGeom prst="rect">
            <a:avLst/>
          </a:prstGeom>
        </p:spPr>
      </p:pic>
      <p:pic>
        <p:nvPicPr>
          <p:cNvPr id="29" name="Billede 28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795" y="5137"/>
            <a:ext cx="1782735" cy="1337051"/>
          </a:xfrm>
          <a:prstGeom prst="rect">
            <a:avLst/>
          </a:prstGeom>
        </p:spPr>
      </p:pic>
      <p:pic>
        <p:nvPicPr>
          <p:cNvPr id="30" name="Billede 2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203" y="2655755"/>
            <a:ext cx="1991100" cy="1493325"/>
          </a:xfrm>
          <a:prstGeom prst="rect">
            <a:avLst/>
          </a:prstGeom>
        </p:spPr>
      </p:pic>
      <p:sp>
        <p:nvSpPr>
          <p:cNvPr id="31" name="Rektangel 30"/>
          <p:cNvSpPr/>
          <p:nvPr/>
        </p:nvSpPr>
        <p:spPr>
          <a:xfrm>
            <a:off x="0" y="4011137"/>
            <a:ext cx="9151303" cy="13442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da-DK" sz="2400" dirty="0" smtClean="0">
                <a:solidFill>
                  <a:schemeClr val="tx1"/>
                </a:solidFill>
                <a:latin typeface="NordlingBQ-Bold" pitchFamily="50" charset="0"/>
              </a:rPr>
              <a:t>Dataindsamling – hvem, hvor, hvordan? </a:t>
            </a:r>
            <a:endParaRPr lang="da-DK" sz="2400" dirty="0">
              <a:solidFill>
                <a:schemeClr val="tx1"/>
              </a:solidFill>
              <a:latin typeface="NordlingBQ-Bold" pitchFamily="50" charset="0"/>
            </a:endParaRPr>
          </a:p>
        </p:txBody>
      </p:sp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a-DK" smtClean="0"/>
          </a:p>
          <a:p>
            <a:r>
              <a:rPr lang="da-DK" smtClean="0"/>
              <a:t>1</a:t>
            </a:r>
          </a:p>
          <a:p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358976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Vesthimmerlands Kommune farver">
      <a:dk1>
        <a:srgbClr val="000000"/>
      </a:dk1>
      <a:lt1>
        <a:srgbClr val="FFFFFF"/>
      </a:lt1>
      <a:dk2>
        <a:srgbClr val="005B82"/>
      </a:dk2>
      <a:lt2>
        <a:srgbClr val="A1C6CF"/>
      </a:lt2>
      <a:accent1>
        <a:srgbClr val="929B3D"/>
      </a:accent1>
      <a:accent2>
        <a:srgbClr val="993399"/>
      </a:accent2>
      <a:accent3>
        <a:srgbClr val="FFCC05"/>
      </a:accent3>
      <a:accent4>
        <a:srgbClr val="D85F27"/>
      </a:accent4>
      <a:accent5>
        <a:srgbClr val="877B62"/>
      </a:accent5>
      <a:accent6>
        <a:srgbClr val="65C7C2"/>
      </a:accent6>
      <a:hlink>
        <a:srgbClr val="005B82"/>
      </a:hlink>
      <a:folHlink>
        <a:srgbClr val="993399"/>
      </a:folHlink>
    </a:clrScheme>
    <a:fontScheme name="VH PowerPoint fon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Vesthimmerlands Kommun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rtlCol="0" anchor="t" anchorCtr="0" compatLnSpc="1">
        <a:prstTxWarp prst="textNoShape">
          <a:avLst/>
        </a:prstTxWarp>
        <a:spAutoFit/>
      </a:bodyPr>
      <a:lstStyle>
        <a:defPPr>
          <a:lnSpc>
            <a:spcPct val="100000"/>
          </a:lnSpc>
          <a:spcAft>
            <a:spcPts val="300"/>
          </a:spcAft>
          <a:defRPr b="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124</TotalTime>
  <Words>422</Words>
  <Application>Microsoft Office PowerPoint</Application>
  <PresentationFormat>Skærmshow (4:3)</PresentationFormat>
  <Paragraphs>67</Paragraphs>
  <Slides>24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24</vt:i4>
      </vt:variant>
    </vt:vector>
  </HeadingPairs>
  <TitlesOfParts>
    <vt:vector size="25" baseType="lpstr">
      <vt:lpstr>blank</vt:lpstr>
      <vt:lpstr>Fremtidens skoletoiletter. </vt:lpstr>
      <vt:lpstr>Vesthimmerlands Kommune</vt:lpstr>
      <vt:lpstr>FACTS OM VESTHIMMERLAND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 </vt:lpstr>
      <vt:lpstr>Baggrund for opstart af Interreg projekt </vt:lpstr>
      <vt:lpstr>Ideen</vt:lpstr>
      <vt:lpstr>PowerPoint-præsentation</vt:lpstr>
      <vt:lpstr>Baseline: </vt:lpstr>
      <vt:lpstr>PowerPoint-præsentation</vt:lpstr>
      <vt:lpstr>Projektpartnere og Interessenter </vt:lpstr>
      <vt:lpstr>PowerPoint-præsentation</vt:lpstr>
      <vt:lpstr>PowerPoint-præsentation</vt:lpstr>
      <vt:lpstr>De innovative udfordringer, der skal arbejdes  med: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Vesthimmerland Kommune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-</dc:creator>
  <cp:lastModifiedBy>cac</cp:lastModifiedBy>
  <cp:revision>14</cp:revision>
  <cp:lastPrinted>2012-08-20T12:54:41Z</cp:lastPrinted>
  <dcterms:created xsi:type="dcterms:W3CDTF">2013-08-15T09:00:09Z</dcterms:created>
  <dcterms:modified xsi:type="dcterms:W3CDTF">2015-04-28T08:52:10Z</dcterms:modified>
</cp:coreProperties>
</file>